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44E82-EC1F-4FDA-9C2D-49711760F492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DD3C3-E208-4E15-B463-42FEDC76C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34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DDD3C3-E208-4E15-B463-42FEDC76C0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11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C075FA98-DE8E-481D-BD98-311C0922F594}" type="datetimeFigureOut">
              <a:rPr lang="en-US" smtClean="0"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81624C1-4B1A-4BF5-8A0E-89F49FE0E4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2924944"/>
            <a:ext cx="4176464" cy="2880320"/>
          </a:xfrm>
        </p:spPr>
        <p:txBody>
          <a:bodyPr>
            <a:normAutofit/>
          </a:bodyPr>
          <a:lstStyle/>
          <a:p>
            <a:pPr marL="457200" indent="-457200">
              <a:buFont typeface="Courier New" pitchFamily="49" charset="0"/>
              <a:buChar char="o"/>
            </a:pP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Definitie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.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Notatie</a:t>
            </a:r>
            <a:endParaRPr lang="en-US" sz="2000" dirty="0" smtClean="0">
              <a:latin typeface="University Roman LET" pitchFamily="2" charset="0"/>
              <a:cs typeface="Arabic Typesetting" pitchFamily="66" charset="-78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Tabel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 de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valori</a:t>
            </a:r>
            <a:endParaRPr lang="en-US" sz="2000" dirty="0" smtClean="0">
              <a:latin typeface="University Roman LET" pitchFamily="2" charset="0"/>
              <a:cs typeface="Arabic Typesetting" pitchFamily="66" charset="-78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Multimea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grafic</a:t>
            </a:r>
            <a:endParaRPr lang="en-US" sz="2000" dirty="0" smtClean="0">
              <a:latin typeface="University Roman LET" pitchFamily="2" charset="0"/>
              <a:cs typeface="Arabic Typesetting" pitchFamily="66" charset="-78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Reprezentarea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grafica</a:t>
            </a:r>
            <a:endParaRPr lang="en-US" sz="2000" dirty="0" smtClean="0">
              <a:latin typeface="University Roman LET" pitchFamily="2" charset="0"/>
              <a:cs typeface="Arabic Typesetting" pitchFamily="66" charset="-78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Functii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descrise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prin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formule</a:t>
            </a:r>
            <a:endParaRPr lang="en-US" sz="2000" dirty="0" smtClean="0">
              <a:latin typeface="University Roman LET" pitchFamily="2" charset="0"/>
              <a:cs typeface="Arabic Typesetting" pitchFamily="66" charset="-78"/>
            </a:endParaRPr>
          </a:p>
          <a:p>
            <a:pPr marL="457200" indent="-457200">
              <a:buFont typeface="Courier New" pitchFamily="49" charset="0"/>
              <a:buChar char="o"/>
            </a:pP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Functia</a:t>
            </a:r>
            <a:r>
              <a:rPr lang="en-US" sz="2000" dirty="0" smtClean="0">
                <a:latin typeface="University Roman LET" pitchFamily="2" charset="0"/>
                <a:cs typeface="Arabic Typesetting" pitchFamily="66" charset="-78"/>
              </a:rPr>
              <a:t> </a:t>
            </a:r>
            <a:r>
              <a:rPr lang="en-US" sz="2000" dirty="0" err="1" smtClean="0">
                <a:latin typeface="University Roman LET" pitchFamily="2" charset="0"/>
                <a:cs typeface="Arabic Typesetting" pitchFamily="66" charset="-78"/>
              </a:rPr>
              <a:t>liniara</a:t>
            </a:r>
            <a:endParaRPr lang="en-US" sz="2000" dirty="0" smtClean="0">
              <a:latin typeface="University Roman LET" pitchFamily="2" charset="0"/>
              <a:cs typeface="Arabic Typesetting" pitchFamily="66" charset="-78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n-US" sz="3200" dirty="0" smtClean="0">
              <a:latin typeface="Gigi" pitchFamily="82" charset="0"/>
            </a:endParaRPr>
          </a:p>
          <a:p>
            <a:endParaRPr lang="en-US" sz="3200" dirty="0">
              <a:latin typeface="Gigi" pitchFamily="82" charset="0"/>
            </a:endParaRPr>
          </a:p>
          <a:p>
            <a:endParaRPr lang="en-US" sz="3200" dirty="0" smtClean="0">
              <a:latin typeface="Gigi" pitchFamily="82" charset="0"/>
            </a:endParaRPr>
          </a:p>
          <a:p>
            <a:pPr marL="457200" indent="-457200">
              <a:buFont typeface="Courier New" pitchFamily="49" charset="0"/>
              <a:buChar char="o"/>
            </a:pPr>
            <a:endParaRPr lang="en-US" sz="3200" dirty="0">
              <a:latin typeface="Gigi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1268760"/>
            <a:ext cx="3240360" cy="1512168"/>
          </a:xfrm>
        </p:spPr>
        <p:txBody>
          <a:bodyPr>
            <a:prstTxWarp prst="textCircle">
              <a:avLst>
                <a:gd name="adj" fmla="val 12369283"/>
              </a:avLst>
            </a:prstTxWarp>
            <a:normAutofit/>
            <a:scene3d>
              <a:camera prst="perspectiveAbove"/>
              <a:lightRig rig="threePt" dir="t"/>
            </a:scene3d>
          </a:bodyPr>
          <a:lstStyle/>
          <a:p>
            <a:r>
              <a:rPr lang="en-US" sz="6000" dirty="0" err="1" smtClean="0">
                <a:latin typeface="Scruff LET" pitchFamily="2" charset="0"/>
              </a:rPr>
              <a:t>Functii</a:t>
            </a:r>
            <a:endParaRPr lang="en-US" sz="6000" dirty="0">
              <a:latin typeface="Scruff LE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933454"/>
      </p:ext>
    </p:extLst>
  </p:cSld>
  <p:clrMapOvr>
    <a:masterClrMapping/>
  </p:clrMapOvr>
  <p:transition spd="slow" advClick="0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450" y="620061"/>
            <a:ext cx="8591550" cy="84097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  <a:cs typeface="Arabic Typesetting" pitchFamily="66" charset="-78"/>
              </a:rPr>
              <a:t>Notatie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  <a:cs typeface="Arabic Typesetting" pitchFamily="66" charset="-78"/>
              </a:rPr>
              <a:t>.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  <a:cs typeface="Arabic Typesetting" pitchFamily="66" charset="-78"/>
              </a:rPr>
              <a:t>Definitie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Jokerman LET" pitchFamily="2" charset="0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580316"/>
            <a:ext cx="8595360" cy="2050770"/>
          </a:xfrm>
        </p:spPr>
        <p:txBody>
          <a:bodyPr>
            <a:normAutofit/>
          </a:bodyPr>
          <a:lstStyle/>
          <a:p>
            <a:r>
              <a:rPr lang="en-AU" sz="2000" dirty="0">
                <a:latin typeface="University Roman LET" pitchFamily="2" charset="0"/>
                <a:ea typeface="Times New Roman"/>
              </a:rPr>
              <a:t>Fie A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si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B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doua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multimi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nevide</a:t>
            </a:r>
            <a:endParaRPr lang="en-AU" sz="2000" dirty="0" smtClean="0">
              <a:latin typeface="University Roman LET" pitchFamily="2" charset="0"/>
              <a:ea typeface="Times New Roman"/>
            </a:endParaRPr>
          </a:p>
          <a:p>
            <a:r>
              <a:rPr lang="en-AU" sz="2000" dirty="0" err="1" smtClean="0">
                <a:latin typeface="University Roman LET" pitchFamily="2" charset="0"/>
                <a:ea typeface="Times New Roman"/>
              </a:rPr>
              <a:t>Spunem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ca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am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definit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o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functie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pe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multimea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A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cu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valori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în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B     </a:t>
            </a:r>
            <a:r>
              <a:rPr lang="en-AU" sz="2000" b="1" i="1" dirty="0" smtClean="0">
                <a:latin typeface="University Roman LET" pitchFamily="2" charset="0"/>
              </a:rPr>
              <a:t>f </a:t>
            </a:r>
            <a:r>
              <a:rPr lang="en-AU" sz="2000" b="1" dirty="0" smtClean="0">
                <a:latin typeface="University Roman LET" pitchFamily="2" charset="0"/>
              </a:rPr>
              <a:t>:A</a:t>
            </a:r>
            <a:r>
              <a:rPr lang="en-AU" sz="2000" dirty="0" smtClean="0">
                <a:solidFill>
                  <a:srgbClr val="1F497D"/>
                </a:solidFill>
                <a:latin typeface="University Roman LET" pitchFamily="2" charset="0"/>
                <a:ea typeface="Times New Roman"/>
                <a:sym typeface="Symbol"/>
              </a:rPr>
              <a:t></a:t>
            </a:r>
            <a:r>
              <a:rPr lang="en-AU" sz="2000" b="1" dirty="0" smtClean="0">
                <a:latin typeface="University Roman LET" pitchFamily="2" charset="0"/>
              </a:rPr>
              <a:t>B</a:t>
            </a:r>
            <a:endParaRPr lang="en-AU" sz="2000" b="1" dirty="0" smtClean="0">
              <a:latin typeface="University Roman LET" pitchFamily="2" charset="0"/>
              <a:ea typeface="Times New Roman"/>
            </a:endParaRPr>
          </a:p>
          <a:p>
            <a:r>
              <a:rPr lang="en-AU" sz="2000" dirty="0" err="1">
                <a:latin typeface="University Roman LET" pitchFamily="2" charset="0"/>
                <a:ea typeface="Times New Roman"/>
              </a:rPr>
              <a:t>P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rintr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-un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procedeu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oarecare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facem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ca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fiecarui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element x </a:t>
            </a:r>
            <a:r>
              <a:rPr lang="en-AU" sz="2000" dirty="0">
                <a:latin typeface="University Roman LET" pitchFamily="2" charset="0"/>
                <a:ea typeface="Times New Roman"/>
                <a:cs typeface="Times New Roman"/>
                <a:sym typeface="Symbol"/>
              </a:rPr>
              <a:t>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A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sa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-i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corespunda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un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singur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element y </a:t>
            </a:r>
            <a:r>
              <a:rPr lang="en-AU" sz="2000" dirty="0">
                <a:latin typeface="University Roman LET" pitchFamily="2" charset="0"/>
                <a:ea typeface="Times New Roman"/>
                <a:cs typeface="Times New Roman"/>
                <a:sym typeface="Symbol"/>
              </a:rPr>
              <a:t>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B</a:t>
            </a:r>
          </a:p>
          <a:p>
            <a:endParaRPr lang="en-US" dirty="0">
              <a:latin typeface="University Roman LE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0833" y="33265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>
                <a:solidFill>
                  <a:schemeClr val="tx2">
                    <a:lumMod val="75000"/>
                  </a:schemeClr>
                </a:solidFill>
                <a:latin typeface="Jokerman LET" pitchFamily="2" charset="0"/>
                <a:ea typeface="+mj-ea"/>
                <a:cs typeface="Arabic Typesetting" pitchFamily="66" charset="-78"/>
              </a:rPr>
              <a:t>Functii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83568" y="3815752"/>
            <a:ext cx="1080120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71600" y="4049196"/>
            <a:ext cx="504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University Roman LET" pitchFamily="2" charset="0"/>
              </a:rPr>
              <a:t>1</a:t>
            </a:r>
          </a:p>
          <a:p>
            <a:pPr algn="ctr"/>
            <a:endParaRPr lang="en-US" b="1" dirty="0" smtClean="0">
              <a:latin typeface="University Roman LET" pitchFamily="2" charset="0"/>
            </a:endParaRPr>
          </a:p>
          <a:p>
            <a:pPr algn="ctr"/>
            <a:r>
              <a:rPr lang="en-US" b="1" dirty="0" smtClean="0">
                <a:latin typeface="University Roman LET" pitchFamily="2" charset="0"/>
              </a:rPr>
              <a:t>2</a:t>
            </a:r>
          </a:p>
          <a:p>
            <a:pPr algn="ctr"/>
            <a:endParaRPr lang="en-US" b="1" dirty="0" smtClean="0">
              <a:latin typeface="University Roman LET" pitchFamily="2" charset="0"/>
            </a:endParaRPr>
          </a:p>
          <a:p>
            <a:pPr algn="ctr"/>
            <a:r>
              <a:rPr lang="en-US" b="1" dirty="0" smtClean="0">
                <a:latin typeface="University Roman LET" pitchFamily="2" charset="0"/>
              </a:rPr>
              <a:t>3</a:t>
            </a:r>
          </a:p>
        </p:txBody>
      </p:sp>
      <p:sp>
        <p:nvSpPr>
          <p:cNvPr id="7" name="Oval 6"/>
          <p:cNvSpPr/>
          <p:nvPr/>
        </p:nvSpPr>
        <p:spPr>
          <a:xfrm>
            <a:off x="2791291" y="3815752"/>
            <a:ext cx="1080120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95836" y="4049196"/>
            <a:ext cx="504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University Roman LET" pitchFamily="2" charset="0"/>
              </a:rPr>
              <a:t>3</a:t>
            </a:r>
            <a:endParaRPr lang="en-US" b="1" dirty="0" smtClean="0">
              <a:latin typeface="University Roman LET" pitchFamily="2" charset="0"/>
            </a:endParaRPr>
          </a:p>
          <a:p>
            <a:pPr algn="ctr"/>
            <a:r>
              <a:rPr lang="en-US" b="1" dirty="0" smtClean="0">
                <a:latin typeface="University Roman LET" pitchFamily="2" charset="0"/>
              </a:rPr>
              <a:t>15</a:t>
            </a:r>
          </a:p>
          <a:p>
            <a:pPr algn="ctr"/>
            <a:r>
              <a:rPr lang="en-US" b="1" dirty="0" smtClean="0">
                <a:latin typeface="University Roman LET" pitchFamily="2" charset="0"/>
              </a:rPr>
              <a:t>20</a:t>
            </a:r>
          </a:p>
          <a:p>
            <a:pPr algn="ctr"/>
            <a:r>
              <a:rPr lang="en-US" b="1" dirty="0">
                <a:latin typeface="University Roman LET" pitchFamily="2" charset="0"/>
              </a:rPr>
              <a:t>4</a:t>
            </a:r>
            <a:endParaRPr lang="en-US" b="1" dirty="0" smtClean="0">
              <a:latin typeface="University Roman LET" pitchFamily="2" charset="0"/>
            </a:endParaRPr>
          </a:p>
          <a:p>
            <a:pPr algn="ctr"/>
            <a:r>
              <a:rPr lang="en-US" b="1" dirty="0" smtClean="0">
                <a:latin typeface="University Roman LET" pitchFamily="2" charset="0"/>
              </a:rPr>
              <a:t>31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57063" y="4230256"/>
            <a:ext cx="18467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231173" y="4299549"/>
            <a:ext cx="1972675" cy="509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357063" y="5061013"/>
            <a:ext cx="1846785" cy="2880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53131" y="34464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University Roman LET" pitchFamily="2" charset="0"/>
              </a:rPr>
              <a:t>    A                                         B</a:t>
            </a:r>
            <a:endParaRPr lang="en-US" b="1" dirty="0">
              <a:latin typeface="University Roman LET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60613" y="3815752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University Roman LET" pitchFamily="2" charset="0"/>
              </a:rPr>
              <a:t>f</a:t>
            </a:r>
            <a:endParaRPr lang="en-US" b="1" dirty="0">
              <a:latin typeface="University Roman LE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499992" y="3079700"/>
                <a:ext cx="4392488" cy="26468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2">
                      <a:lumMod val="60000"/>
                      <a:lumOff val="40000"/>
                    </a:schemeClr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A - </a:t>
                </a:r>
                <a:r>
                  <a:rPr lang="en-US" dirty="0" err="1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domeniu</a:t>
                </a: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de </a:t>
                </a:r>
                <a:r>
                  <a:rPr lang="en-US" dirty="0" err="1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definitie</a:t>
                </a: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al </a:t>
                </a:r>
                <a:r>
                  <a:rPr lang="en-US" dirty="0" err="1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functiei</a:t>
                </a:r>
                <a:endParaRPr lang="en-US" dirty="0" smtClean="0">
                  <a:solidFill>
                    <a:schemeClr val="tx2">
                      <a:lumMod val="75000"/>
                    </a:schemeClr>
                  </a:solidFill>
                  <a:latin typeface="University Roman LET" pitchFamily="2" charset="0"/>
                </a:endParaRPr>
              </a:p>
              <a:p>
                <a:pPr marL="285750" indent="-285750">
                  <a:buClr>
                    <a:schemeClr val="tx2">
                      <a:lumMod val="60000"/>
                      <a:lumOff val="40000"/>
                    </a:schemeClr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B - </a:t>
                </a:r>
                <a:r>
                  <a:rPr lang="en-US" dirty="0" err="1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domeniu</a:t>
                </a: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de </a:t>
                </a:r>
                <a:r>
                  <a:rPr lang="en-US" dirty="0" err="1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valori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(</a:t>
                </a:r>
                <a:r>
                  <a:rPr lang="en-US" dirty="0" err="1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codomeniul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US" dirty="0" err="1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functiei</a:t>
                </a: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)</a:t>
                </a:r>
              </a:p>
              <a:p>
                <a:pPr marL="285750" lvl="0" indent="-285750">
                  <a:buClr>
                    <a:schemeClr val="tx2">
                      <a:lumMod val="60000"/>
                      <a:lumOff val="40000"/>
                    </a:schemeClr>
                  </a:buClr>
                  <a:buFont typeface="Arial" pitchFamily="34" charset="0"/>
                  <a:buChar char="•"/>
                </a:pP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Fie </a:t>
                </a:r>
                <a:r>
                  <a:rPr lang="en-US" b="1" i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f</a:t>
                </a:r>
                <a:r>
                  <a:rPr lang="vi-VN" b="1" i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vi-VN" b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: A</a:t>
                </a:r>
                <a:r>
                  <a:rPr lang="en-US" b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AU" sz="2000" spc="30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  <a:cs typeface="Tahoma" pitchFamily="34" charset="0"/>
                    <a:sym typeface="Symbol"/>
                  </a:rPr>
                  <a:t></a:t>
                </a:r>
                <a:r>
                  <a:rPr lang="en-AU" sz="2000" spc="30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  <a:cs typeface="Tahoma" pitchFamily="34" charset="0"/>
                  </a:rPr>
                  <a:t> </a:t>
                </a:r>
                <a:r>
                  <a:rPr lang="vi-VN" b="1" dirty="0" smtClean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B</a:t>
                </a:r>
                <a:r>
                  <a:rPr lang="en-US" dirty="0" smtClean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. 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F</a:t>
                </a: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iec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a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rui element </a:t>
                </a:r>
                <a:r>
                  <a:rPr lang="vi-VN" b="1" dirty="0" smtClean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vi-VN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1" i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vi-VN" b="1" dirty="0" smtClean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A</a:t>
                </a:r>
                <a:r>
                  <a:rPr lang="vi-VN" dirty="0" smtClean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i</a:t>
                </a: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se</a:t>
                </a:r>
                <a:endParaRPr lang="en-US" dirty="0" smtClean="0">
                  <a:solidFill>
                    <a:schemeClr val="tx2">
                      <a:lumMod val="75000"/>
                    </a:schemeClr>
                  </a:solidFill>
                  <a:latin typeface="University Roman LET" pitchFamily="2" charset="0"/>
                </a:endParaRPr>
              </a:p>
              <a:p>
                <a:pPr lvl="0">
                  <a:buClr>
                    <a:schemeClr val="tx2">
                      <a:lumMod val="60000"/>
                      <a:lumOff val="40000"/>
                    </a:schemeClr>
                  </a:buClr>
                </a:pP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asociaz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a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prin func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t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ia </a:t>
                </a:r>
                <a:r>
                  <a:rPr lang="en-US" i="1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f</a:t>
                </a:r>
                <a:r>
                  <a:rPr lang="vi-VN" i="1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US" i="1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un unic element</a:t>
                </a:r>
                <a:r>
                  <a:rPr lang="vi-VN" dirty="0" smtClean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US" b="1" i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f </a:t>
                </a:r>
                <a:r>
                  <a:rPr lang="vi-VN" b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(x) </a:t>
                </a:r>
                <a14:m>
                  <m:oMath xmlns:m="http://schemas.openxmlformats.org/officeDocument/2006/math">
                    <m:r>
                      <a:rPr lang="vi-VN" b="1" i="1">
                        <a:solidFill>
                          <a:schemeClr val="accent3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vi-VN" b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vi-VN" b="1" dirty="0" smtClean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B</a:t>
                </a:r>
                <a:r>
                  <a:rPr lang="en-US" b="1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,</a:t>
                </a: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numit </a:t>
                </a:r>
                <a:r>
                  <a:rPr lang="vi-VN" b="1" dirty="0">
                    <a:solidFill>
                      <a:schemeClr val="accent3">
                        <a:lumMod val="75000"/>
                      </a:schemeClr>
                    </a:solidFill>
                    <a:latin typeface="University Roman LET" pitchFamily="2" charset="0"/>
                  </a:rPr>
                  <a:t>imaginea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lui </a:t>
                </a: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x</a:t>
                </a:r>
                <a:r>
                  <a:rPr lang="en-US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sau 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valoarea func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t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iei </a:t>
                </a:r>
                <a:r>
                  <a:rPr lang="en-US" i="1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f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US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vi-VN" dirty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în </a:t>
                </a:r>
                <a:r>
                  <a:rPr lang="vi-VN" dirty="0" smtClean="0">
                    <a:solidFill>
                      <a:schemeClr val="tx2">
                        <a:lumMod val="75000"/>
                      </a:schemeClr>
                    </a:solidFill>
                    <a:latin typeface="University Roman LET" pitchFamily="2" charset="0"/>
                  </a:rPr>
                  <a:t>x</a:t>
                </a:r>
                <a:endParaRPr lang="en-US" dirty="0">
                  <a:solidFill>
                    <a:schemeClr val="tx2">
                      <a:lumMod val="75000"/>
                    </a:schemeClr>
                  </a:solidFill>
                  <a:latin typeface="University Roman LET" pitchFamily="2" charset="0"/>
                </a:endParaRPr>
              </a:p>
              <a:p>
                <a:pPr marL="285750" indent="-285750">
                  <a:buClr>
                    <a:schemeClr val="tx2">
                      <a:lumMod val="60000"/>
                      <a:lumOff val="40000"/>
                    </a:schemeClr>
                  </a:buClr>
                  <a:buFont typeface="Arial" pitchFamily="34" charset="0"/>
                  <a:buChar char="•"/>
                </a:pPr>
                <a:endParaRPr lang="en-US" dirty="0">
                  <a:solidFill>
                    <a:schemeClr val="tx2">
                      <a:lumMod val="75000"/>
                    </a:schemeClr>
                  </a:solidFill>
                  <a:latin typeface="University Roman LET" pitchFamily="2" charset="0"/>
                </a:endParaRPr>
              </a:p>
              <a:p>
                <a:pPr>
                  <a:buClr>
                    <a:schemeClr val="tx2">
                      <a:lumMod val="60000"/>
                      <a:lumOff val="40000"/>
                    </a:schemeClr>
                  </a:buClr>
                </a:pP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f(1)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sz="1600" dirty="0" smtClean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3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                      </a:t>
                </a:r>
              </a:p>
              <a:p>
                <a:pPr>
                  <a:buClr>
                    <a:schemeClr val="tx2">
                      <a:lumMod val="60000"/>
                      <a:lumOff val="40000"/>
                    </a:schemeClr>
                  </a:buClr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f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(2)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3                     </a:t>
                </a:r>
              </a:p>
              <a:p>
                <a:pPr>
                  <a:buClr>
                    <a:schemeClr val="tx2">
                      <a:lumMod val="60000"/>
                      <a:lumOff val="40000"/>
                    </a:schemeClr>
                  </a:buClr>
                </a:pP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f(3)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University Roman LET" pitchFamily="2" charset="0"/>
                  </a:rPr>
                  <a:t>4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079700"/>
                <a:ext cx="4392488" cy="2646878"/>
              </a:xfrm>
              <a:prstGeom prst="rect">
                <a:avLst/>
              </a:prstGeom>
              <a:blipFill rotWithShape="1">
                <a:blip r:embed="rId3"/>
                <a:stretch>
                  <a:fillRect l="-1110" t="-1152" r="-1803" b="-1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45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20000">
        <p:checker/>
      </p:transition>
    </mc:Choice>
    <mc:Fallback>
      <p:transition spd="slow" advClick="0" advTm="20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737894"/>
            <a:ext cx="5112277" cy="79208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Tabel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 de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valori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University Roman LE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936" y="47667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 err="1">
                <a:solidFill>
                  <a:srgbClr val="1F497D"/>
                </a:solidFill>
                <a:latin typeface="Jokerman LET" pitchFamily="2" charset="0"/>
                <a:cs typeface="Arabic Typesetting" pitchFamily="66" charset="-78"/>
              </a:rPr>
              <a:t>Functii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75463" y="1928975"/>
            <a:ext cx="8352928" cy="3099009"/>
          </a:xfrm>
        </p:spPr>
        <p:txBody>
          <a:bodyPr>
            <a:normAutofit/>
          </a:bodyPr>
          <a:lstStyle/>
          <a:p>
            <a:r>
              <a:rPr lang="en-AU" sz="2000" dirty="0">
                <a:latin typeface="University Roman LET" pitchFamily="2" charset="0"/>
              </a:rPr>
              <a:t>E</a:t>
            </a:r>
            <a:r>
              <a:rPr lang="en-AU" sz="2000" dirty="0" smtClean="0">
                <a:latin typeface="University Roman LET" pitchFamily="2" charset="0"/>
              </a:rPr>
              <a:t>ste </a:t>
            </a:r>
            <a:r>
              <a:rPr lang="en-AU" sz="2000" dirty="0">
                <a:latin typeface="University Roman LET" pitchFamily="2" charset="0"/>
              </a:rPr>
              <a:t>format din </a:t>
            </a:r>
            <a:r>
              <a:rPr lang="en-AU" sz="2000" dirty="0" err="1" smtClean="0">
                <a:latin typeface="University Roman LET" pitchFamily="2" charset="0"/>
              </a:rPr>
              <a:t>doua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linii</a:t>
            </a:r>
            <a:r>
              <a:rPr lang="en-AU" sz="2000" dirty="0">
                <a:latin typeface="University Roman LET" pitchFamily="2" charset="0"/>
              </a:rPr>
              <a:t>. </a:t>
            </a:r>
            <a:endParaRPr lang="en-AU" sz="2000" dirty="0" smtClean="0">
              <a:latin typeface="University Roman LET" pitchFamily="2" charset="0"/>
            </a:endParaRPr>
          </a:p>
          <a:p>
            <a:endParaRPr lang="en-AU" sz="2000" dirty="0" smtClean="0">
              <a:latin typeface="University Roman LET" pitchFamily="2" charset="0"/>
            </a:endParaRPr>
          </a:p>
          <a:p>
            <a:r>
              <a:rPr lang="en-AU" sz="2000" dirty="0" err="1" smtClean="0">
                <a:latin typeface="University Roman LET" pitchFamily="2" charset="0"/>
              </a:rPr>
              <a:t>Pe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>
                <a:latin typeface="University Roman LET" pitchFamily="2" charset="0"/>
              </a:rPr>
              <a:t>prima </a:t>
            </a:r>
            <a:r>
              <a:rPr lang="en-AU" sz="2000" dirty="0" err="1">
                <a:latin typeface="University Roman LET" pitchFamily="2" charset="0"/>
              </a:rPr>
              <a:t>linie</a:t>
            </a:r>
            <a:r>
              <a:rPr lang="en-AU" sz="2000" dirty="0">
                <a:latin typeface="University Roman LET" pitchFamily="2" charset="0"/>
              </a:rPr>
              <a:t> se </a:t>
            </a:r>
            <a:r>
              <a:rPr lang="en-AU" sz="2000" dirty="0" err="1">
                <a:latin typeface="University Roman LET" pitchFamily="2" charset="0"/>
              </a:rPr>
              <a:t>trec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elemetele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multimii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pe</a:t>
            </a:r>
            <a:r>
              <a:rPr lang="en-AU" sz="2000" dirty="0">
                <a:latin typeface="University Roman LET" pitchFamily="2" charset="0"/>
              </a:rPr>
              <a:t> care </a:t>
            </a:r>
            <a:r>
              <a:rPr lang="en-AU" sz="2000" dirty="0" err="1">
                <a:latin typeface="University Roman LET" pitchFamily="2" charset="0"/>
              </a:rPr>
              <a:t>este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definita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functia</a:t>
            </a:r>
            <a:endParaRPr lang="en-AU" sz="2000" dirty="0" smtClean="0">
              <a:latin typeface="University Roman LET" pitchFamily="2" charset="0"/>
            </a:endParaRPr>
          </a:p>
          <a:p>
            <a:endParaRPr lang="en-AU" sz="2000" dirty="0">
              <a:latin typeface="University Roman LET" pitchFamily="2" charset="0"/>
            </a:endParaRPr>
          </a:p>
          <a:p>
            <a:r>
              <a:rPr lang="en-AU" sz="2000" dirty="0" err="1" smtClean="0">
                <a:latin typeface="University Roman LET" pitchFamily="2" charset="0"/>
              </a:rPr>
              <a:t>Pe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>
                <a:latin typeface="University Roman LET" pitchFamily="2" charset="0"/>
              </a:rPr>
              <a:t>a </a:t>
            </a:r>
            <a:r>
              <a:rPr lang="en-AU" sz="2000" dirty="0" err="1">
                <a:latin typeface="University Roman LET" pitchFamily="2" charset="0"/>
              </a:rPr>
              <a:t>doua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linie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smtClean="0">
                <a:latin typeface="University Roman LET" pitchFamily="2" charset="0"/>
              </a:rPr>
              <a:t>se </a:t>
            </a:r>
            <a:r>
              <a:rPr lang="en-AU" sz="2000" dirty="0" err="1" smtClean="0">
                <a:latin typeface="University Roman LET" pitchFamily="2" charset="0"/>
              </a:rPr>
              <a:t>trec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valorile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functiei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în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aceste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elemente</a:t>
            </a:r>
            <a:r>
              <a:rPr lang="en-AU" sz="2000" dirty="0" smtClean="0">
                <a:latin typeface="University Roman LET" pitchFamily="2" charset="0"/>
              </a:rPr>
              <a:t>.</a:t>
            </a:r>
          </a:p>
          <a:p>
            <a:endParaRPr lang="en-US" sz="2000" dirty="0">
              <a:latin typeface="University Roman LET" pitchFamily="2" charset="0"/>
            </a:endParaRPr>
          </a:p>
          <a:p>
            <a:r>
              <a:rPr lang="en-AU" sz="2000" dirty="0" err="1">
                <a:latin typeface="University Roman LET" pitchFamily="2" charset="0"/>
              </a:rPr>
              <a:t>Pentru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cazul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analizat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tabelul</a:t>
            </a:r>
            <a:r>
              <a:rPr lang="en-AU" sz="2000" dirty="0">
                <a:latin typeface="University Roman LET" pitchFamily="2" charset="0"/>
              </a:rPr>
              <a:t> </a:t>
            </a:r>
            <a:r>
              <a:rPr lang="en-AU" sz="2000" dirty="0" err="1" smtClean="0">
                <a:latin typeface="University Roman LET" pitchFamily="2" charset="0"/>
              </a:rPr>
              <a:t>arata</a:t>
            </a:r>
            <a:r>
              <a:rPr lang="en-AU" sz="2000" dirty="0" smtClean="0">
                <a:latin typeface="University Roman LET" pitchFamily="2" charset="0"/>
              </a:rPr>
              <a:t> </a:t>
            </a:r>
            <a:r>
              <a:rPr lang="en-AU" sz="2000" dirty="0" err="1">
                <a:latin typeface="University Roman LET" pitchFamily="2" charset="0"/>
              </a:rPr>
              <a:t>astfel</a:t>
            </a:r>
            <a:r>
              <a:rPr lang="en-AU" sz="2000" dirty="0">
                <a:latin typeface="University Roman LET" pitchFamily="2" charset="0"/>
              </a:rPr>
              <a:t>:</a:t>
            </a:r>
            <a:endParaRPr lang="en-US" sz="2000" dirty="0">
              <a:latin typeface="University Roman LET" pitchFamily="2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939" y="5013176"/>
            <a:ext cx="317023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49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5000">
        <p:dissolve/>
      </p:transition>
    </mc:Choice>
    <mc:Fallback xmlns="">
      <p:transition spd="slow" advClick="0" advTm="1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4638" y="980728"/>
            <a:ext cx="2664296" cy="648071"/>
          </a:xfrm>
        </p:spPr>
        <p:txBody>
          <a:bodyPr>
            <a:normAutofit/>
          </a:bodyPr>
          <a:lstStyle/>
          <a:p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Multimea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grafic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University Roman LET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12127" y="2708920"/>
                <a:ext cx="7761286" cy="3888432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Fie o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funcfie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i="1" dirty="0" smtClean="0">
                    <a:latin typeface="University Roman LET" pitchFamily="2" charset="0"/>
                    <a:ea typeface="Times New Roman"/>
                    <a:sym typeface="Symbol"/>
                  </a:rPr>
                  <a:t>f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: A </a:t>
                </a:r>
                <a:r>
                  <a:rPr lang="en-AU" sz="2000" dirty="0">
                    <a:latin typeface="University Roman LET" pitchFamily="2" charset="0"/>
                    <a:ea typeface="Times New Roman"/>
                    <a:sym typeface="Symbol"/>
                  </a:rPr>
                  <a:t>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B.  Se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numeste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graficul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functiei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i="1" dirty="0">
                    <a:latin typeface="University Roman LET" pitchFamily="2" charset="0"/>
                    <a:ea typeface="Times New Roman"/>
                    <a:sym typeface="Symbol"/>
                  </a:rPr>
                  <a:t>f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multimea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de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cupluri</a:t>
                </a:r>
                <a:endParaRPr lang="en-AU" sz="2000" dirty="0" smtClean="0">
                  <a:latin typeface="University Roman LET" pitchFamily="2" charset="0"/>
                  <a:ea typeface="Times New Roman"/>
                </a:endParaRPr>
              </a:p>
              <a:p>
                <a:pPr marL="0" indent="0" algn="ctr">
                  <a:buNone/>
                </a:pPr>
                <a:endParaRPr lang="en-AU" sz="2000" dirty="0" smtClean="0">
                  <a:latin typeface="University Roman LET" pitchFamily="2" charset="0"/>
                  <a:ea typeface="Times New Roman"/>
                </a:endParaRPr>
              </a:p>
              <a:p>
                <a:pPr algn="ctr"/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G</a:t>
                </a:r>
                <a:r>
                  <a:rPr lang="en-AU" sz="2400" baseline="-25000" dirty="0">
                    <a:latin typeface="University Roman LET" pitchFamily="2" charset="0"/>
                    <a:ea typeface="Times New Roman"/>
                    <a:sym typeface="Symbol"/>
                  </a:rPr>
                  <a:t>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AU" sz="1600" i="1" dirty="0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/>
                      </a:rPr>
                      <m:t>{</m:t>
                    </m:r>
                  </m:oMath>
                </a14:m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(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x, </a:t>
                </a:r>
                <a:r>
                  <a:rPr lang="en-AU" sz="2000" dirty="0">
                    <a:latin typeface="University Roman LET" pitchFamily="2" charset="0"/>
                    <a:ea typeface="Times New Roman"/>
                    <a:sym typeface="Symbol"/>
                  </a:rPr>
                  <a:t>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(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x)) </a:t>
                </a:r>
                <a:r>
                  <a:rPr lang="en-AU" sz="2000" dirty="0">
                    <a:latin typeface="University Roman LET" pitchFamily="2" charset="0"/>
                    <a:ea typeface="Times New Roman"/>
                    <a:sym typeface="Symbol"/>
                  </a:rPr>
                  <a:t>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x </a:t>
                </a:r>
                <a:r>
                  <a:rPr lang="en-AU" sz="2000" dirty="0">
                    <a:latin typeface="University Roman LET" pitchFamily="2" charset="0"/>
                    <a:ea typeface="Times New Roman"/>
                    <a:sym typeface="Symbol"/>
                  </a:rPr>
                  <a:t>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A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  <a:ea typeface="Times New Roman"/>
                      </a:rPr>
                      <m:t>}</m:t>
                    </m:r>
                  </m:oMath>
                </a14:m>
                <a:r>
                  <a:rPr lang="en-US" sz="1600" dirty="0">
                    <a:solidFill>
                      <a:srgbClr val="1F497D"/>
                    </a:solidFill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>
                        <a:solidFill>
                          <a:srgbClr val="1F497D"/>
                        </a:solidFill>
                        <a:latin typeface="Cambria Math"/>
                        <a:ea typeface="Times New Roman"/>
                      </a:rPr>
                      <m:t>=</m:t>
                    </m:r>
                    <m:r>
                      <a:rPr lang="en-US" sz="1600" b="0" i="0" smtClean="0">
                        <a:solidFill>
                          <a:srgbClr val="1F497D"/>
                        </a:solidFill>
                        <a:latin typeface="Cambria Math"/>
                        <a:ea typeface="Times New Roman"/>
                      </a:rPr>
                      <m:t>{</m:t>
                    </m:r>
                  </m:oMath>
                </a14:m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(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x, y) </a:t>
                </a:r>
                <a:r>
                  <a:rPr lang="en-AU" sz="2000" dirty="0">
                    <a:latin typeface="University Roman LET" pitchFamily="2" charset="0"/>
                    <a:ea typeface="Times New Roman"/>
                    <a:sym typeface="Symbol"/>
                  </a:rPr>
                  <a:t>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x </a:t>
                </a:r>
                <a:r>
                  <a:rPr lang="en-AU" sz="2000" dirty="0">
                    <a:latin typeface="University Roman LET" pitchFamily="2" charset="0"/>
                    <a:ea typeface="Times New Roman"/>
                    <a:sym typeface="Symbol"/>
                  </a:rPr>
                  <a:t>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A, y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  <a:ea typeface="Times New Roman"/>
                      </a:rPr>
                      <m:t>=</m:t>
                    </m:r>
                  </m:oMath>
                </a14:m>
                <a:r>
                  <a:rPr lang="en-AU" sz="2000" dirty="0" smtClean="0">
                    <a:latin typeface="University Roman LET" pitchFamily="2" charset="0"/>
                    <a:ea typeface="Times New Roman"/>
                    <a:sym typeface="Symbol"/>
                  </a:rPr>
                  <a:t>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(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x)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ea typeface="Times New Roman"/>
                      </a:rPr>
                      <m:t>}</m:t>
                    </m:r>
                  </m:oMath>
                </a14:m>
                <a:endParaRPr lang="en-US" sz="2000" b="0" dirty="0" smtClean="0">
                  <a:latin typeface="University Roman LET" pitchFamily="2" charset="0"/>
                  <a:ea typeface="Times New Roman"/>
                </a:endParaRPr>
              </a:p>
              <a:p>
                <a:pPr algn="ctr"/>
                <a:endParaRPr lang="en-US" sz="2000" b="0" dirty="0" smtClean="0">
                  <a:latin typeface="University Roman LET" pitchFamily="2" charset="0"/>
                  <a:ea typeface="Times New Roman"/>
                </a:endParaRPr>
              </a:p>
              <a:p>
                <a:pPr algn="ctr"/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Pentru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cazul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analizat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multimea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grafic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arata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astfel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:</a:t>
                </a:r>
              </a:p>
              <a:p>
                <a:pPr algn="ctr"/>
                <a:r>
                  <a:rPr lang="en-AU" sz="2000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</a:rPr>
                  <a:t>G</a:t>
                </a:r>
                <a:r>
                  <a:rPr lang="en-AU" sz="2400" baseline="-25000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  <a:sym typeface="Symbol"/>
                  </a:rPr>
                  <a:t></a:t>
                </a:r>
                <a:r>
                  <a:rPr lang="en-AU" sz="2400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1F497D"/>
                        </a:solidFill>
                        <a:latin typeface="Cambria Math"/>
                        <a:ea typeface="Times New Roman"/>
                        <a:sym typeface="Symbol"/>
                      </a:rPr>
                      <m:t>=</m:t>
                    </m:r>
                  </m:oMath>
                </a14:m>
                <a:r>
                  <a:rPr lang="en-US" sz="1400" dirty="0" smtClean="0">
                    <a:effectLst/>
                    <a:latin typeface="University Roman LET" pitchFamily="2" charset="0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effectLst/>
                        <a:latin typeface="Cambria Math"/>
                      </a:rPr>
                      <m:t>{</m:t>
                    </m:r>
                  </m:oMath>
                </a14:m>
                <a:r>
                  <a:rPr lang="en-US" sz="2000" dirty="0" smtClean="0">
                    <a:effectLst/>
                    <a:latin typeface="University Roman LET" pitchFamily="2" charset="0"/>
                    <a:ea typeface="Times New Roman"/>
                  </a:rPr>
                  <a:t>(1, 3); (2, 3); (3, 4)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effectLst/>
                        <a:latin typeface="Cambria Math"/>
                        <a:ea typeface="Times New Roman"/>
                      </a:rPr>
                      <m:t>}</m:t>
                    </m:r>
                  </m:oMath>
                </a14:m>
                <a:endParaRPr lang="en-US" sz="2000" b="0" dirty="0" smtClean="0">
                  <a:effectLst/>
                  <a:latin typeface="University Roman LET" pitchFamily="2" charset="0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US" sz="2000" dirty="0" smtClean="0">
                    <a:latin typeface="University Roman LET" pitchFamily="2" charset="0"/>
                    <a:ea typeface="Times New Roman"/>
                  </a:rPr>
                  <a:t>                                                          </a:t>
                </a:r>
                <a:endParaRPr lang="en-US" sz="2000" b="0" dirty="0" smtClean="0">
                  <a:effectLst/>
                  <a:latin typeface="University Roman LET" pitchFamily="2" charset="0"/>
                  <a:ea typeface="Times New Roman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12127" y="2708920"/>
                <a:ext cx="7761286" cy="3888432"/>
              </a:xfrm>
              <a:blipFill rotWithShape="1">
                <a:blip r:embed="rId2"/>
                <a:stretch>
                  <a:fillRect l="-785" t="-1254" r="-1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067944" y="661285"/>
            <a:ext cx="1137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 err="1">
                <a:solidFill>
                  <a:srgbClr val="1F497D">
                    <a:lumMod val="75000"/>
                  </a:srgbClr>
                </a:solidFill>
                <a:latin typeface="Jokerman LET" pitchFamily="2" charset="0"/>
                <a:cs typeface="Arabic Typesetting" pitchFamily="66" charset="-78"/>
              </a:rPr>
              <a:t>Functii</a:t>
            </a:r>
            <a:endParaRPr lang="en-US" sz="2800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21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3000">
        <p:blinds dir="vert"/>
      </p:transition>
    </mc:Choice>
    <mc:Fallback xmlns="">
      <p:transition spd="slow" advClick="0" advTm="1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38499"/>
            <a:ext cx="8591550" cy="106680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Reprezentarea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grafica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University Roman LE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55494" y="2033575"/>
            <a:ext cx="7686693" cy="1944216"/>
          </a:xfrm>
        </p:spPr>
        <p:txBody>
          <a:bodyPr>
            <a:normAutofit/>
          </a:bodyPr>
          <a:lstStyle/>
          <a:p>
            <a:r>
              <a:rPr lang="en-AU" sz="2000" dirty="0" err="1" smtClean="0">
                <a:latin typeface="University Roman LET" pitchFamily="2" charset="0"/>
                <a:ea typeface="Times New Roman"/>
              </a:rPr>
              <a:t>Graficul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functiei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numerice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se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reprezinta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geometric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printr</a:t>
            </a:r>
            <a:r>
              <a:rPr lang="en-AU" sz="2000" dirty="0">
                <a:latin typeface="University Roman LET" pitchFamily="2" charset="0"/>
                <a:ea typeface="Times New Roman"/>
              </a:rPr>
              <a:t>-o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anumita</a:t>
            </a:r>
            <a:endParaRPr lang="en-AU" sz="2000" dirty="0">
              <a:latin typeface="University Roman LET" pitchFamily="2" charset="0"/>
              <a:ea typeface="Times New Roman"/>
            </a:endParaRPr>
          </a:p>
          <a:p>
            <a:pPr marL="0" indent="0">
              <a:buNone/>
            </a:pPr>
            <a:r>
              <a:rPr lang="en-AU" sz="2000" dirty="0" err="1" smtClean="0">
                <a:latin typeface="University Roman LET" pitchFamily="2" charset="0"/>
                <a:ea typeface="Times New Roman"/>
              </a:rPr>
              <a:t>submultime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a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planului</a:t>
            </a:r>
            <a:endParaRPr lang="en-AU" sz="2000" dirty="0" smtClean="0">
              <a:latin typeface="University Roman LET" pitchFamily="2" charset="0"/>
              <a:ea typeface="Times New Roman"/>
            </a:endParaRPr>
          </a:p>
          <a:p>
            <a:r>
              <a:rPr lang="en-AU" sz="2000" dirty="0" err="1" smtClean="0">
                <a:latin typeface="University Roman LET" pitchFamily="2" charset="0"/>
                <a:ea typeface="Times New Roman"/>
              </a:rPr>
              <a:t>Submultimea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planului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se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numeste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latin typeface="University Roman LET" pitchFamily="2" charset="0"/>
                <a:ea typeface="Times New Roman"/>
              </a:rPr>
              <a:t>reprezentarea</a:t>
            </a:r>
            <a:r>
              <a:rPr lang="en-AU" sz="2000" dirty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geometrica</a:t>
            </a:r>
            <a:r>
              <a:rPr lang="en-AU" sz="2000" dirty="0" smtClean="0"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>
                <a:latin typeface="University Roman LET" pitchFamily="2" charset="0"/>
                <a:ea typeface="Times New Roman"/>
              </a:rPr>
              <a:t>a </a:t>
            </a:r>
            <a:r>
              <a:rPr lang="en-AU" sz="2000" dirty="0" err="1" smtClean="0">
                <a:latin typeface="University Roman LET" pitchFamily="2" charset="0"/>
                <a:ea typeface="Times New Roman"/>
              </a:rPr>
              <a:t>graficului</a:t>
            </a:r>
            <a:endParaRPr lang="en-AU" sz="2000" dirty="0">
              <a:latin typeface="University Roman LET" pitchFamily="2" charset="0"/>
              <a:ea typeface="Times New Roman"/>
            </a:endParaRPr>
          </a:p>
          <a:p>
            <a:pPr marL="0" indent="0">
              <a:buNone/>
            </a:pPr>
            <a:r>
              <a:rPr lang="en-AU" sz="2000" dirty="0" err="1" smtClean="0">
                <a:latin typeface="University Roman LET" pitchFamily="2" charset="0"/>
                <a:ea typeface="Times New Roman"/>
              </a:rPr>
              <a:t>funcfiei</a:t>
            </a:r>
            <a:endParaRPr lang="en-AU" sz="2000" dirty="0" smtClean="0">
              <a:latin typeface="University Roman LET" pitchFamily="2" charset="0"/>
              <a:ea typeface="Times New Roman"/>
            </a:endParaRPr>
          </a:p>
          <a:p>
            <a:r>
              <a:rPr lang="en-AU" sz="2000" dirty="0" err="1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Pentru</a:t>
            </a:r>
            <a:r>
              <a:rPr lang="en-AU" sz="2000" dirty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cazul</a:t>
            </a:r>
            <a:r>
              <a:rPr lang="en-AU" sz="2000" dirty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analizat</a:t>
            </a:r>
            <a:r>
              <a:rPr lang="en-AU" sz="2000" dirty="0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reprezentarea</a:t>
            </a:r>
            <a:r>
              <a:rPr lang="en-AU" sz="2000" dirty="0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grafica</a:t>
            </a:r>
            <a:r>
              <a:rPr lang="en-AU" sz="2000" dirty="0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arata</a:t>
            </a:r>
            <a:r>
              <a:rPr lang="en-AU" sz="2000" dirty="0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 </a:t>
            </a:r>
            <a:r>
              <a:rPr lang="en-AU" sz="2000" dirty="0" err="1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astfel</a:t>
            </a:r>
            <a:r>
              <a:rPr lang="en-AU" sz="2000" dirty="0" smtClean="0">
                <a:solidFill>
                  <a:srgbClr val="1F497D"/>
                </a:solidFill>
                <a:latin typeface="University Roman LET" pitchFamily="2" charset="0"/>
                <a:ea typeface="Times New Roman"/>
              </a:rPr>
              <a:t>:</a:t>
            </a:r>
          </a:p>
          <a:p>
            <a:endParaRPr lang="en-US" sz="2000" dirty="0">
              <a:latin typeface="University Roman LET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14099" y="548680"/>
            <a:ext cx="1137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 err="1">
                <a:solidFill>
                  <a:srgbClr val="1F497D">
                    <a:lumMod val="75000"/>
                  </a:srgbClr>
                </a:solidFill>
                <a:latin typeface="Jokerman LET" pitchFamily="2" charset="0"/>
                <a:cs typeface="Arabic Typesetting" pitchFamily="66" charset="-78"/>
              </a:rPr>
              <a:t>Functii</a:t>
            </a:r>
            <a:endParaRPr lang="en-US" sz="2800" dirty="0">
              <a:solidFill>
                <a:srgbClr val="1F497D">
                  <a:lumMod val="75000"/>
                </a:srgb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83814" y="5805264"/>
            <a:ext cx="30243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977730" y="3933056"/>
            <a:ext cx="1982" cy="2304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37019" y="574714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University Roman LET" pitchFamily="2" charset="0"/>
              </a:rPr>
              <a:t>0      1      2     3</a:t>
            </a:r>
            <a:endParaRPr lang="en-US" dirty="0">
              <a:latin typeface="University Roman LET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1253" y="4353654"/>
            <a:ext cx="463697" cy="1000156"/>
          </a:xfrm>
          <a:prstGeom prst="rect">
            <a:avLst/>
          </a:prstGeom>
          <a:noFill/>
        </p:spPr>
        <p:txBody>
          <a:bodyPr vert="wordArtVert" wrap="square" lIns="0" tIns="0" rIns="0" bIns="0" rtlCol="0">
            <a:noAutofit/>
          </a:bodyPr>
          <a:lstStyle/>
          <a:p>
            <a:r>
              <a:rPr lang="en-US" dirty="0" smtClean="0">
                <a:latin typeface="University Roman LET" pitchFamily="2" charset="0"/>
              </a:rPr>
              <a:t>43 </a:t>
            </a:r>
          </a:p>
          <a:p>
            <a:endParaRPr lang="en-US" dirty="0">
              <a:latin typeface="University Roman LET" pitchFamily="2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346212" y="5712327"/>
            <a:ext cx="0" cy="1606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150" y="5688227"/>
            <a:ext cx="190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555" y="5722714"/>
            <a:ext cx="190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1932775" y="5517232"/>
            <a:ext cx="112094" cy="82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922674" y="5157192"/>
            <a:ext cx="112094" cy="82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32775" y="4845509"/>
            <a:ext cx="112094" cy="82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921683" y="4509120"/>
            <a:ext cx="11209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346212" y="4883878"/>
            <a:ext cx="0" cy="886899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Straight Connector 2053"/>
          <p:cNvCxnSpPr/>
          <p:nvPr/>
        </p:nvCxnSpPr>
        <p:spPr>
          <a:xfrm>
            <a:off x="2324455" y="4886380"/>
            <a:ext cx="399233" cy="0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Straight Connector 2057"/>
          <p:cNvCxnSpPr/>
          <p:nvPr/>
        </p:nvCxnSpPr>
        <p:spPr>
          <a:xfrm flipV="1">
            <a:off x="2695982" y="4941168"/>
            <a:ext cx="218" cy="797582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Straight Connector 2059"/>
          <p:cNvCxnSpPr/>
          <p:nvPr/>
        </p:nvCxnSpPr>
        <p:spPr>
          <a:xfrm flipV="1">
            <a:off x="1962404" y="4881376"/>
            <a:ext cx="383808" cy="2502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Straight Connector 2061"/>
          <p:cNvCxnSpPr/>
          <p:nvPr/>
        </p:nvCxnSpPr>
        <p:spPr>
          <a:xfrm flipH="1" flipV="1">
            <a:off x="3027080" y="4542822"/>
            <a:ext cx="10227" cy="1249816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4" name="Straight Connector 2063"/>
          <p:cNvCxnSpPr/>
          <p:nvPr/>
        </p:nvCxnSpPr>
        <p:spPr>
          <a:xfrm flipV="1">
            <a:off x="2016528" y="4509119"/>
            <a:ext cx="1020779" cy="1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6" name="TextBox 2065"/>
          <p:cNvSpPr txBox="1"/>
          <p:nvPr/>
        </p:nvSpPr>
        <p:spPr>
          <a:xfrm>
            <a:off x="2283977" y="4607190"/>
            <a:ext cx="422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University Roman LET" pitchFamily="2" charset="0"/>
              </a:rPr>
              <a:t>A</a:t>
            </a:r>
          </a:p>
        </p:txBody>
      </p:sp>
      <p:sp>
        <p:nvSpPr>
          <p:cNvPr id="2068" name="Flowchart: Connector 2067"/>
          <p:cNvSpPr/>
          <p:nvPr/>
        </p:nvSpPr>
        <p:spPr>
          <a:xfrm>
            <a:off x="2323352" y="4881376"/>
            <a:ext cx="45719" cy="5528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Flowchart: Connector 2068"/>
          <p:cNvSpPr/>
          <p:nvPr/>
        </p:nvSpPr>
        <p:spPr>
          <a:xfrm>
            <a:off x="2696200" y="4863520"/>
            <a:ext cx="45719" cy="45719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0" name="TextBox 2069"/>
          <p:cNvSpPr txBox="1"/>
          <p:nvPr/>
        </p:nvSpPr>
        <p:spPr>
          <a:xfrm>
            <a:off x="2614594" y="4607190"/>
            <a:ext cx="290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University Roman LET" pitchFamily="2" charset="0"/>
              </a:rPr>
              <a:t>B</a:t>
            </a:r>
            <a:endParaRPr lang="en-US" sz="1600" dirty="0" smtClean="0">
              <a:latin typeface="University Roman LET" pitchFamily="2" charset="0"/>
            </a:endParaRPr>
          </a:p>
        </p:txBody>
      </p:sp>
      <p:sp>
        <p:nvSpPr>
          <p:cNvPr id="2071" name="Flowchart: Connector 2070"/>
          <p:cNvSpPr/>
          <p:nvPr/>
        </p:nvSpPr>
        <p:spPr>
          <a:xfrm>
            <a:off x="3004220" y="4509120"/>
            <a:ext cx="45719" cy="45719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TextBox 2071"/>
          <p:cNvSpPr txBox="1"/>
          <p:nvPr/>
        </p:nvSpPr>
        <p:spPr>
          <a:xfrm>
            <a:off x="2940599" y="4268636"/>
            <a:ext cx="386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University Roman LET" pitchFamily="2" charset="0"/>
              </a:rPr>
              <a:t>C</a:t>
            </a:r>
            <a:endParaRPr lang="en-US" sz="1600" dirty="0">
              <a:latin typeface="University Roman LET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51783" y="4383844"/>
            <a:ext cx="1476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University Roman LET" pitchFamily="2" charset="0"/>
              </a:rPr>
              <a:t>A (1, 3)</a:t>
            </a:r>
          </a:p>
          <a:p>
            <a:r>
              <a:rPr lang="en-US" dirty="0" smtClean="0">
                <a:latin typeface="University Roman LET" pitchFamily="2" charset="0"/>
              </a:rPr>
              <a:t>B (2, 3)</a:t>
            </a:r>
          </a:p>
          <a:p>
            <a:r>
              <a:rPr lang="en-US" dirty="0" smtClean="0">
                <a:latin typeface="University Roman LET" pitchFamily="2" charset="0"/>
              </a:rPr>
              <a:t>C (3, 4)</a:t>
            </a:r>
            <a:endParaRPr lang="en-US" dirty="0">
              <a:latin typeface="University Roman LET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13857" y="5770777"/>
            <a:ext cx="504056" cy="383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University Roman LET" pitchFamily="2" charset="0"/>
              </a:rPr>
              <a:t>x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50095" y="3987771"/>
            <a:ext cx="102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University Roman LET" pitchFamily="2" charset="0"/>
              </a:rPr>
              <a:t>f</a:t>
            </a:r>
            <a:r>
              <a:rPr lang="en-US" dirty="0" smtClean="0">
                <a:latin typeface="University Roman LET" pitchFamily="2" charset="0"/>
              </a:rPr>
              <a:t>  (x)</a:t>
            </a:r>
            <a:endParaRPr lang="en-US" dirty="0">
              <a:latin typeface="University Roman LET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5495" y="5517232"/>
            <a:ext cx="1115758" cy="370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University Roman LET" pitchFamily="2" charset="0"/>
              </a:rPr>
              <a:t>abscisa</a:t>
            </a:r>
            <a:endParaRPr lang="en-US" dirty="0" smtClean="0">
              <a:latin typeface="University Roman LET" pitchFamily="2" charset="0"/>
            </a:endParaRPr>
          </a:p>
        </p:txBody>
      </p:sp>
      <p:sp>
        <p:nvSpPr>
          <p:cNvPr id="43" name="Right Brace 42"/>
          <p:cNvSpPr/>
          <p:nvPr/>
        </p:nvSpPr>
        <p:spPr>
          <a:xfrm rot="18699142" flipH="1" flipV="1">
            <a:off x="838498" y="5814464"/>
            <a:ext cx="508006" cy="985540"/>
          </a:xfrm>
          <a:prstGeom prst="rightBrace">
            <a:avLst>
              <a:gd name="adj1" fmla="val 8333"/>
              <a:gd name="adj2" fmla="val 4286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0" y="6488668"/>
            <a:ext cx="1404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University Roman LET" pitchFamily="2" charset="0"/>
              </a:rPr>
              <a:t>coordonate</a:t>
            </a:r>
            <a:endParaRPr lang="en-US" dirty="0">
              <a:latin typeface="University Roman LET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38159" y="6221210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err="1">
                <a:solidFill>
                  <a:prstClr val="black"/>
                </a:solidFill>
                <a:latin typeface="University Roman LET" pitchFamily="2" charset="0"/>
              </a:rPr>
              <a:t>ordonata</a:t>
            </a:r>
            <a:endParaRPr lang="en-US" dirty="0">
              <a:solidFill>
                <a:prstClr val="black"/>
              </a:solidFill>
              <a:latin typeface="University Roman LE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57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7000">
        <p14:honeycomb/>
      </p:transition>
    </mc:Choice>
    <mc:Fallback xmlns=""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3" grpId="0" animBg="1"/>
      <p:bldP spid="4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11560" y="2019302"/>
                <a:ext cx="8258120" cy="4103352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>
                    <a:latin typeface="University Roman LET" pitchFamily="2" charset="0"/>
                  </a:rPr>
                  <a:t>Exista </a:t>
                </a:r>
                <a:r>
                  <a:rPr lang="en-US" sz="2000" dirty="0" err="1" smtClean="0">
                    <a:latin typeface="University Roman LET" pitchFamily="2" charset="0"/>
                  </a:rPr>
                  <a:t>functii</a:t>
                </a:r>
                <a:r>
                  <a:rPr lang="en-US" sz="2000" dirty="0" smtClean="0">
                    <a:latin typeface="University Roman LET" pitchFamily="2" charset="0"/>
                  </a:rPr>
                  <a:t> 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definite 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cu 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ajutorul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unei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(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unor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) 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formule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sau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a </a:t>
                </a:r>
                <a:r>
                  <a:rPr lang="en-AU" sz="2000" dirty="0" err="1">
                    <a:latin typeface="University Roman LET" pitchFamily="2" charset="0"/>
                    <a:ea typeface="Times New Roman"/>
                  </a:rPr>
                  <a:t>unor</a:t>
                </a:r>
                <a:r>
                  <a:rPr lang="en-AU" sz="20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000" dirty="0" err="1" smtClean="0">
                    <a:latin typeface="University Roman LET" pitchFamily="2" charset="0"/>
                    <a:ea typeface="Times New Roman"/>
                  </a:rPr>
                  <a:t>proprietati</a:t>
                </a:r>
                <a:r>
                  <a:rPr lang="en-AU" sz="2000" dirty="0" smtClean="0">
                    <a:latin typeface="University Roman LET" pitchFamily="2" charset="0"/>
                    <a:ea typeface="Times New Roman"/>
                  </a:rPr>
                  <a:t> </a:t>
                </a:r>
              </a:p>
              <a:p>
                <a:r>
                  <a:rPr lang="en-AU" sz="2000" dirty="0" smtClean="0">
                    <a:latin typeface="University Roman LET" pitchFamily="2" charset="0"/>
                  </a:rPr>
                  <a:t>EXEMPLE</a:t>
                </a:r>
              </a:p>
              <a:p>
                <a:pPr marL="0" indent="0">
                  <a:buNone/>
                </a:pPr>
                <a:r>
                  <a:rPr lang="en-AU" sz="2000" dirty="0">
                    <a:latin typeface="University Roman LET" pitchFamily="2" charset="0"/>
                  </a:rPr>
                  <a:t>1</a:t>
                </a:r>
                <a:r>
                  <a:rPr lang="en-AU" sz="2000" dirty="0" smtClean="0">
                    <a:latin typeface="University Roman LET" pitchFamily="2" charset="0"/>
                  </a:rPr>
                  <a:t>) Fie </a:t>
                </a:r>
                <a:r>
                  <a:rPr lang="en-AU" sz="2000" dirty="0" err="1" smtClean="0">
                    <a:latin typeface="University Roman LET" pitchFamily="2" charset="0"/>
                  </a:rPr>
                  <a:t>functia</a:t>
                </a:r>
                <a:r>
                  <a:rPr lang="en-AU" sz="2000" dirty="0" smtClean="0">
                    <a:latin typeface="University Roman LET" pitchFamily="2" charset="0"/>
                  </a:rPr>
                  <a:t> </a:t>
                </a:r>
                <a:r>
                  <a:rPr lang="en-AU" sz="2000" i="1" dirty="0">
                    <a:latin typeface="University Roman LET" pitchFamily="2" charset="0"/>
                    <a:sym typeface="Symbol"/>
                  </a:rPr>
                  <a:t>f</a:t>
                </a:r>
                <a:r>
                  <a:rPr lang="en-AU" sz="2000" dirty="0" smtClean="0">
                    <a:latin typeface="University Roman LET" pitchFamily="2" charset="0"/>
                  </a:rPr>
                  <a:t> </a:t>
                </a:r>
                <a:r>
                  <a:rPr lang="en-AU" sz="2000" dirty="0">
                    <a:latin typeface="University Roman LET" pitchFamily="2" charset="0"/>
                  </a:rPr>
                  <a:t>: R </a:t>
                </a:r>
                <a:r>
                  <a:rPr lang="en-AU" sz="2000" dirty="0">
                    <a:latin typeface="University Roman LET" pitchFamily="2" charset="0"/>
                    <a:sym typeface="Symbol"/>
                  </a:rPr>
                  <a:t></a:t>
                </a:r>
                <a:r>
                  <a:rPr lang="en-AU" sz="2000" dirty="0">
                    <a:latin typeface="University Roman LET" pitchFamily="2" charset="0"/>
                  </a:rPr>
                  <a:t> R, </a:t>
                </a:r>
                <a:r>
                  <a:rPr lang="en-AU" sz="2000" i="1" dirty="0" smtClean="0">
                    <a:latin typeface="University Roman LET" pitchFamily="2" charset="0"/>
                    <a:sym typeface="Symbol"/>
                  </a:rPr>
                  <a:t>f </a:t>
                </a:r>
                <a:r>
                  <a:rPr lang="en-AU" sz="2000" dirty="0" smtClean="0">
                    <a:latin typeface="University Roman LET" pitchFamily="2" charset="0"/>
                  </a:rPr>
                  <a:t>(x</a:t>
                </a:r>
                <a:r>
                  <a:rPr lang="en-AU" sz="2000" dirty="0">
                    <a:latin typeface="University Roman LET" pitchFamily="2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AU" sz="16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AU" sz="2000" dirty="0" smtClean="0">
                    <a:latin typeface="University Roman LET" pitchFamily="2" charset="0"/>
                  </a:rPr>
                  <a:t> x</a:t>
                </a:r>
                <a:r>
                  <a:rPr lang="en-AU" sz="2000" baseline="30000" dirty="0" smtClean="0">
                    <a:latin typeface="University Roman LET" pitchFamily="2" charset="0"/>
                  </a:rPr>
                  <a:t>2</a:t>
                </a:r>
                <a:endParaRPr lang="en-AU" sz="2000" dirty="0">
                  <a:latin typeface="University Roman LET" pitchFamily="2" charset="0"/>
                </a:endParaRPr>
              </a:p>
              <a:p>
                <a:pPr marL="0" indent="0">
                  <a:buNone/>
                </a:pPr>
                <a:r>
                  <a:rPr lang="en-AU" sz="2000" dirty="0">
                    <a:solidFill>
                      <a:schemeClr val="accent2">
                        <a:lumMod val="50000"/>
                      </a:schemeClr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smtClean="0">
                    <a:solidFill>
                      <a:schemeClr val="accent2">
                        <a:lumMod val="50000"/>
                      </a:schemeClr>
                    </a:solidFill>
                    <a:latin typeface="University Roman LET" pitchFamily="2" charset="0"/>
                  </a:rPr>
                  <a:t>        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Aceasta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functie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asociaza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fiecarui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numar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real x </a:t>
                </a:r>
                <a:r>
                  <a:rPr lang="en-AU" sz="2000" dirty="0" err="1">
                    <a:solidFill>
                      <a:srgbClr val="7030A0"/>
                    </a:solidFill>
                    <a:latin typeface="University Roman LET" pitchFamily="2" charset="0"/>
                  </a:rPr>
                  <a:t>patratul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>
                    <a:solidFill>
                      <a:srgbClr val="7030A0"/>
                    </a:solidFill>
                    <a:latin typeface="University Roman LET" pitchFamily="2" charset="0"/>
                  </a:rPr>
                  <a:t>lui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, x</a:t>
                </a:r>
                <a:r>
                  <a:rPr lang="en-AU" sz="2000" baseline="30000" dirty="0">
                    <a:solidFill>
                      <a:srgbClr val="7030A0"/>
                    </a:solidFill>
                    <a:latin typeface="University Roman LET" pitchFamily="2" charset="0"/>
                  </a:rPr>
                  <a:t>2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.</a:t>
                </a:r>
                <a:endParaRPr lang="en-US" sz="2000" dirty="0">
                  <a:solidFill>
                    <a:srgbClr val="7030A0"/>
                  </a:solidFill>
                  <a:latin typeface="University Roman LET" pitchFamily="2" charset="0"/>
                </a:endParaRPr>
              </a:p>
              <a:p>
                <a:pPr marL="0" lvl="0" indent="0">
                  <a:buNone/>
                </a:pPr>
                <a:r>
                  <a:rPr lang="en-AU" sz="2000" dirty="0" smtClean="0">
                    <a:latin typeface="University Roman LET" pitchFamily="2" charset="0"/>
                  </a:rPr>
                  <a:t>2) </a:t>
                </a:r>
                <a:r>
                  <a:rPr lang="en-AU" sz="2000" dirty="0" err="1" smtClean="0">
                    <a:latin typeface="University Roman LET" pitchFamily="2" charset="0"/>
                  </a:rPr>
                  <a:t>Functia</a:t>
                </a:r>
                <a:r>
                  <a:rPr lang="en-AU" sz="2000" dirty="0" smtClean="0">
                    <a:latin typeface="University Roman LET" pitchFamily="2" charset="0"/>
                  </a:rPr>
                  <a:t> </a:t>
                </a:r>
                <a:r>
                  <a:rPr lang="en-AU" sz="2000" i="1" dirty="0" smtClean="0">
                    <a:latin typeface="University Roman LET" pitchFamily="2" charset="0"/>
                  </a:rPr>
                  <a:t>f </a:t>
                </a:r>
                <a:r>
                  <a:rPr lang="en-AU" sz="2000" dirty="0" smtClean="0">
                    <a:latin typeface="University Roman LET" pitchFamily="2" charset="0"/>
                  </a:rPr>
                  <a:t>: </a:t>
                </a:r>
                <a:r>
                  <a:rPr lang="en-AU" sz="2000" dirty="0">
                    <a:latin typeface="University Roman LET" pitchFamily="2" charset="0"/>
                  </a:rPr>
                  <a:t>Z </a:t>
                </a:r>
                <a:r>
                  <a:rPr lang="en-AU" sz="2000" dirty="0">
                    <a:latin typeface="University Roman LET" pitchFamily="2" charset="0"/>
                    <a:sym typeface="Symbol"/>
                  </a:rPr>
                  <a:t></a:t>
                </a:r>
                <a:r>
                  <a:rPr lang="en-AU" sz="2000" dirty="0">
                    <a:latin typeface="University Roman LET" pitchFamily="2" charset="0"/>
                  </a:rPr>
                  <a:t> Z, </a:t>
                </a:r>
                <a:r>
                  <a:rPr lang="en-AU" sz="2000" i="1" dirty="0" smtClean="0">
                    <a:latin typeface="University Roman LET" pitchFamily="2" charset="0"/>
                    <a:sym typeface="Symbol"/>
                  </a:rPr>
                  <a:t>f </a:t>
                </a:r>
                <a:r>
                  <a:rPr lang="en-AU" sz="2000" dirty="0" smtClean="0">
                    <a:latin typeface="University Roman LET" pitchFamily="2" charset="0"/>
                  </a:rPr>
                  <a:t>(x</a:t>
                </a:r>
                <a:r>
                  <a:rPr lang="en-AU" sz="2000" dirty="0">
                    <a:latin typeface="University Roman LET" pitchFamily="2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AU" sz="160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AU" sz="2000" dirty="0" smtClean="0">
                    <a:latin typeface="University Roman LET" pitchFamily="2" charset="0"/>
                  </a:rPr>
                  <a:t>       x - </a:t>
                </a:r>
                <a:r>
                  <a:rPr lang="en-AU" sz="2000" dirty="0">
                    <a:latin typeface="University Roman LET" pitchFamily="2" charset="0"/>
                  </a:rPr>
                  <a:t>1, </a:t>
                </a:r>
                <a:r>
                  <a:rPr lang="en-AU" sz="2000" dirty="0" err="1" smtClean="0">
                    <a:latin typeface="University Roman LET" pitchFamily="2" charset="0"/>
                  </a:rPr>
                  <a:t>daca</a:t>
                </a:r>
                <a:r>
                  <a:rPr lang="en-AU" sz="2000" dirty="0" smtClean="0">
                    <a:latin typeface="University Roman LET" pitchFamily="2" charset="0"/>
                  </a:rPr>
                  <a:t> </a:t>
                </a:r>
                <a:r>
                  <a:rPr lang="en-AU" sz="2000" dirty="0">
                    <a:latin typeface="University Roman LET" pitchFamily="2" charset="0"/>
                  </a:rPr>
                  <a:t>x </a:t>
                </a:r>
                <a:r>
                  <a:rPr lang="en-AU" sz="2000" dirty="0" err="1" smtClean="0">
                    <a:latin typeface="University Roman LET" pitchFamily="2" charset="0"/>
                  </a:rPr>
                  <a:t>este</a:t>
                </a:r>
                <a:r>
                  <a:rPr lang="en-AU" sz="2000" dirty="0">
                    <a:latin typeface="University Roman LET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AU" sz="1800" i="1" smtClean="0"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en-AU" sz="2000" dirty="0" smtClean="0">
                    <a:latin typeface="University Roman LET" pitchFamily="2" charset="0"/>
                  </a:rPr>
                  <a:t>2  </a:t>
                </a:r>
              </a:p>
              <a:p>
                <a:pPr marL="0" lvl="0" indent="0">
                  <a:buNone/>
                </a:pPr>
                <a:r>
                  <a:rPr lang="en-AU" sz="2000" dirty="0">
                    <a:latin typeface="University Roman LET" pitchFamily="2" charset="0"/>
                  </a:rPr>
                  <a:t> </a:t>
                </a:r>
                <a:r>
                  <a:rPr lang="en-AU" sz="2000" dirty="0" smtClean="0">
                    <a:latin typeface="University Roman LET" pitchFamily="2" charset="0"/>
                  </a:rPr>
                  <a:t>                                                 x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AU" sz="2000" dirty="0" smtClean="0">
                    <a:latin typeface="University Roman LET" pitchFamily="2" charset="0"/>
                  </a:rPr>
                  <a:t> 1</a:t>
                </a:r>
                <a:r>
                  <a:rPr lang="en-AU" sz="2000" dirty="0">
                    <a:latin typeface="University Roman LET" pitchFamily="2" charset="0"/>
                  </a:rPr>
                  <a:t>, </a:t>
                </a:r>
                <a:r>
                  <a:rPr lang="en-AU" sz="2000" dirty="0" err="1" smtClean="0">
                    <a:latin typeface="University Roman LET" pitchFamily="2" charset="0"/>
                  </a:rPr>
                  <a:t>daca</a:t>
                </a:r>
                <a:r>
                  <a:rPr lang="en-AU" sz="2000" dirty="0" smtClean="0">
                    <a:latin typeface="University Roman LET" pitchFamily="2" charset="0"/>
                  </a:rPr>
                  <a:t> </a:t>
                </a:r>
                <a:r>
                  <a:rPr lang="en-AU" sz="2000" dirty="0">
                    <a:latin typeface="University Roman LET" pitchFamily="2" charset="0"/>
                  </a:rPr>
                  <a:t>x </a:t>
                </a:r>
                <a:r>
                  <a:rPr lang="en-AU" sz="2000" dirty="0" err="1">
                    <a:latin typeface="University Roman LET" pitchFamily="2" charset="0"/>
                  </a:rPr>
                  <a:t>este</a:t>
                </a:r>
                <a:r>
                  <a:rPr lang="en-AU" sz="2000" dirty="0">
                    <a:latin typeface="University Roman LET" pitchFamily="2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AU" sz="1800" i="1" smtClean="0">
                        <a:latin typeface="Cambria Math"/>
                        <a:ea typeface="Cambria Math"/>
                      </a:rPr>
                      <m:t>&lt;</m:t>
                    </m:r>
                  </m:oMath>
                </a14:m>
                <a:r>
                  <a:rPr lang="en-US" sz="2000" dirty="0" smtClean="0">
                    <a:latin typeface="University Roman LET" pitchFamily="2" charset="0"/>
                  </a:rPr>
                  <a:t>2</a:t>
                </a:r>
              </a:p>
              <a:p>
                <a:pPr marL="0" lvl="0" indent="0">
                  <a:buNone/>
                </a:pP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         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Aceasta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este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o </a:t>
                </a:r>
                <a:r>
                  <a:rPr lang="en-AU" sz="2000" dirty="0" err="1">
                    <a:solidFill>
                      <a:srgbClr val="7030A0"/>
                    </a:solidFill>
                    <a:latin typeface="University Roman LET" pitchFamily="2" charset="0"/>
                  </a:rPr>
                  <a:t>f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unctie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definita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>
                    <a:solidFill>
                      <a:srgbClr val="7030A0"/>
                    </a:solidFill>
                    <a:latin typeface="University Roman LET" pitchFamily="2" charset="0"/>
                  </a:rPr>
                  <a:t>prin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doua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formule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.</a:t>
                </a:r>
              </a:p>
              <a:p>
                <a:pPr marL="0" lvl="0" indent="0">
                  <a:buNone/>
                </a:pP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          Nu 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pot fi </a:t>
                </a:r>
                <a:r>
                  <a:rPr lang="en-AU" sz="2000" dirty="0" err="1">
                    <a:solidFill>
                      <a:srgbClr val="7030A0"/>
                    </a:solidFill>
                    <a:latin typeface="University Roman LET" pitchFamily="2" charset="0"/>
                  </a:rPr>
                  <a:t>folosite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mai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multe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formule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pentru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>
                    <a:solidFill>
                      <a:srgbClr val="7030A0"/>
                    </a:solidFill>
                    <a:latin typeface="University Roman LET" pitchFamily="2" charset="0"/>
                  </a:rPr>
                  <a:t>determinarea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imaginii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unui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</a:t>
                </a:r>
                <a:r>
                  <a:rPr lang="en-AU" sz="2000" dirty="0" err="1" smtClean="0">
                    <a:solidFill>
                      <a:srgbClr val="7030A0"/>
                    </a:solidFill>
                    <a:latin typeface="University Roman LET" pitchFamily="2" charset="0"/>
                  </a:rPr>
                  <a:t>singur</a:t>
                </a:r>
                <a:r>
                  <a:rPr lang="en-AU" sz="2000" dirty="0" smtClean="0">
                    <a:solidFill>
                      <a:srgbClr val="7030A0"/>
                    </a:solidFill>
                    <a:latin typeface="University Roman LET" pitchFamily="2" charset="0"/>
                  </a:rPr>
                  <a:t> element</a:t>
                </a:r>
                <a:r>
                  <a:rPr lang="en-AU" sz="2000" dirty="0">
                    <a:solidFill>
                      <a:srgbClr val="7030A0"/>
                    </a:solidFill>
                    <a:latin typeface="University Roman LET" pitchFamily="2" charset="0"/>
                  </a:rPr>
                  <a:t>.</a:t>
                </a:r>
                <a:endParaRPr lang="en-US" sz="2000" dirty="0">
                  <a:solidFill>
                    <a:srgbClr val="7030A0"/>
                  </a:solidFill>
                  <a:latin typeface="University Roman LET" pitchFamily="2" charset="0"/>
                </a:endParaRPr>
              </a:p>
              <a:p>
                <a:endParaRPr lang="en-US" sz="2000" dirty="0">
                  <a:latin typeface="University Roman LET" pitchFamily="2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11560" y="2019302"/>
                <a:ext cx="8258120" cy="4103352"/>
              </a:xfrm>
              <a:blipFill rotWithShape="1">
                <a:blip r:embed="rId2"/>
                <a:stretch>
                  <a:fillRect l="-738" t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707904" y="54868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 err="1">
                <a:solidFill>
                  <a:srgbClr val="1F497D"/>
                </a:solidFill>
                <a:latin typeface="Jokerman LET" pitchFamily="2" charset="0"/>
                <a:cs typeface="Arabic Typesetting" pitchFamily="66" charset="-78"/>
              </a:rPr>
              <a:t>Functii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55776" y="1071900"/>
            <a:ext cx="46903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solidFill>
                  <a:srgbClr val="C0504D">
                    <a:lumMod val="75000"/>
                  </a:srgbClr>
                </a:solidFill>
                <a:latin typeface="University Roman LET" pitchFamily="2" charset="0"/>
                <a:ea typeface="+mj-ea"/>
                <a:cs typeface="Tunga" pitchFamily="2"/>
              </a:rPr>
              <a:t>Functii</a:t>
            </a:r>
            <a:r>
              <a:rPr lang="en-US" sz="3200" b="1" dirty="0" smtClean="0">
                <a:solidFill>
                  <a:srgbClr val="C0504D">
                    <a:lumMod val="75000"/>
                  </a:srgbClr>
                </a:solidFill>
                <a:latin typeface="University Roman LET" pitchFamily="2" charset="0"/>
                <a:ea typeface="+mj-ea"/>
                <a:cs typeface="Tunga" pitchFamily="2"/>
              </a:rPr>
              <a:t> </a:t>
            </a:r>
            <a:r>
              <a:rPr lang="en-US" sz="3200" b="1" dirty="0" err="1" smtClean="0">
                <a:solidFill>
                  <a:srgbClr val="C0504D">
                    <a:lumMod val="75000"/>
                  </a:srgbClr>
                </a:solidFill>
                <a:latin typeface="University Roman LET" pitchFamily="2" charset="0"/>
                <a:ea typeface="+mj-ea"/>
                <a:cs typeface="Tunga" pitchFamily="2"/>
              </a:rPr>
              <a:t>descrise</a:t>
            </a:r>
            <a:r>
              <a:rPr lang="en-US" sz="3200" b="1" dirty="0" smtClean="0">
                <a:solidFill>
                  <a:srgbClr val="C0504D">
                    <a:lumMod val="75000"/>
                  </a:srgbClr>
                </a:solidFill>
                <a:latin typeface="University Roman LET" pitchFamily="2" charset="0"/>
                <a:ea typeface="+mj-ea"/>
                <a:cs typeface="Tunga" pitchFamily="2"/>
              </a:rPr>
              <a:t> </a:t>
            </a:r>
            <a:r>
              <a:rPr lang="en-US" sz="3200" b="1" dirty="0" err="1" smtClean="0">
                <a:solidFill>
                  <a:srgbClr val="C0504D">
                    <a:lumMod val="75000"/>
                  </a:srgbClr>
                </a:solidFill>
                <a:latin typeface="University Roman LET" pitchFamily="2" charset="0"/>
                <a:ea typeface="+mj-ea"/>
                <a:cs typeface="Tunga" pitchFamily="2"/>
              </a:rPr>
              <a:t>prin</a:t>
            </a:r>
            <a:r>
              <a:rPr lang="en-US" sz="3200" b="1" dirty="0" smtClean="0">
                <a:solidFill>
                  <a:srgbClr val="C0504D">
                    <a:lumMod val="75000"/>
                  </a:srgbClr>
                </a:solidFill>
                <a:latin typeface="University Roman LET" pitchFamily="2" charset="0"/>
                <a:ea typeface="+mj-ea"/>
                <a:cs typeface="Tunga" pitchFamily="2"/>
              </a:rPr>
              <a:t> </a:t>
            </a:r>
            <a:r>
              <a:rPr lang="en-US" sz="3200" b="1" dirty="0" err="1" smtClean="0">
                <a:solidFill>
                  <a:srgbClr val="C0504D">
                    <a:lumMod val="75000"/>
                  </a:srgbClr>
                </a:solidFill>
                <a:latin typeface="University Roman LET" pitchFamily="2" charset="0"/>
                <a:ea typeface="+mj-ea"/>
                <a:cs typeface="Tunga" pitchFamily="2"/>
              </a:rPr>
              <a:t>formule</a:t>
            </a: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>
            <a:off x="3203848" y="3573016"/>
            <a:ext cx="360040" cy="792088"/>
          </a:xfrm>
          <a:prstGeom prst="leftBrace">
            <a:avLst>
              <a:gd name="adj1" fmla="val 8333"/>
              <a:gd name="adj2" fmla="val 248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8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>
        <p14:ferris dir="l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011" y="404664"/>
            <a:ext cx="8591550" cy="1066801"/>
          </a:xfrm>
          <a:ln>
            <a:noFill/>
          </a:ln>
        </p:spPr>
        <p:txBody>
          <a:bodyPr>
            <a:normAutofit/>
          </a:bodyPr>
          <a:lstStyle/>
          <a:p>
            <a:pPr lvl="0" algn="ctr"/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Functia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University Roman LET" pitchFamily="2" charset="0"/>
              </a:rPr>
              <a:t>liniara</a:t>
            </a:r>
            <a:endParaRPr lang="en-US" sz="3200" b="1" dirty="0">
              <a:solidFill>
                <a:schemeClr val="accent2">
                  <a:lumMod val="75000"/>
                </a:schemeClr>
              </a:solidFill>
              <a:latin typeface="University Roman LET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79512" y="1920240"/>
                <a:ext cx="5472608" cy="3571269"/>
              </a:xfrm>
              <a:ln>
                <a:noFill/>
              </a:ln>
            </p:spPr>
            <p:txBody>
              <a:bodyPr/>
              <a:lstStyle/>
              <a:p>
                <a:pPr marL="0" indent="0">
                  <a:buNone/>
                </a:pPr>
                <a:r>
                  <a:rPr lang="en-AU" sz="2400" i="1" dirty="0" smtClean="0">
                    <a:latin typeface="University Roman LET" pitchFamily="2" charset="0"/>
                    <a:ea typeface="Times New Roman"/>
                  </a:rPr>
                  <a:t>    f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: </a:t>
                </a:r>
                <a:r>
                  <a:rPr lang="en-AU" sz="2400" dirty="0" smtClean="0">
                    <a:latin typeface="Tw Cen MT Condensed Extra Bold"/>
                    <a:ea typeface="Times New Roman"/>
                  </a:rPr>
                  <a:t>R</a:t>
                </a:r>
                <a:r>
                  <a:rPr lang="en-AU" sz="2000" dirty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  <a:sym typeface="Symbol"/>
                  </a:rPr>
                  <a:t> </a:t>
                </a:r>
                <a:r>
                  <a:rPr lang="en-AU" sz="2000" dirty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 smtClean="0">
                    <a:solidFill>
                      <a:srgbClr val="1F497D"/>
                    </a:solidFill>
                    <a:latin typeface="Tw Cen MT Condensed Extra Bold"/>
                    <a:ea typeface="Times New Roman"/>
                  </a:rPr>
                  <a:t>R</a:t>
                </a:r>
              </a:p>
              <a:p>
                <a:pPr marL="0" indent="0">
                  <a:buNone/>
                </a:pPr>
                <a:r>
                  <a:rPr lang="en-AU" sz="2400" dirty="0">
                    <a:solidFill>
                      <a:srgbClr val="1F497D"/>
                    </a:solidFill>
                    <a:latin typeface="Tw Cen MT Condensed Extra Bold"/>
                    <a:ea typeface="Times New Roman"/>
                  </a:rPr>
                  <a:t> </a:t>
                </a:r>
                <a:r>
                  <a:rPr lang="en-AU" sz="2400" dirty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</a:rPr>
                  <a:t>  </a:t>
                </a:r>
                <a:r>
                  <a:rPr lang="en-AU" sz="2400" i="1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</a:rPr>
                  <a:t>f </a:t>
                </a:r>
                <a:r>
                  <a:rPr lang="en-AU" sz="2400" dirty="0" smtClean="0">
                    <a:solidFill>
                      <a:srgbClr val="1F497D"/>
                    </a:solidFill>
                    <a:latin typeface="University Roman LET" pitchFamily="2" charset="0"/>
                    <a:ea typeface="Times New Roman"/>
                  </a:rPr>
                  <a:t>(x)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1F497D"/>
                        </a:solidFill>
                        <a:latin typeface="Cambria Math"/>
                        <a:ea typeface="Times New Roman"/>
                      </a:rPr>
                      <m:t>=</m:t>
                    </m:r>
                  </m:oMath>
                </a14:m>
                <a:r>
                  <a:rPr lang="en-AU" sz="1800" i="1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1800" dirty="0" smtClean="0">
                    <a:latin typeface="University Roman LET" pitchFamily="2" charset="0"/>
                    <a:ea typeface="Times New Roman"/>
                  </a:rPr>
                  <a:t>ax</a:t>
                </a:r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/>
                        <a:ea typeface="Times New Roman"/>
                      </a:rPr>
                      <m:t>+</m:t>
                    </m:r>
                  </m:oMath>
                </a14:m>
                <a:r>
                  <a:rPr lang="en-AU" sz="1800" dirty="0" smtClean="0">
                    <a:latin typeface="University Roman LET" pitchFamily="2" charset="0"/>
                    <a:ea typeface="Times New Roman"/>
                  </a:rPr>
                  <a:t>b</a:t>
                </a:r>
              </a:p>
              <a:p>
                <a:pPr marL="0" indent="0">
                  <a:buNone/>
                </a:pPr>
                <a:r>
                  <a:rPr lang="en-AU" sz="1800" dirty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1800" dirty="0" smtClean="0">
                    <a:latin typeface="University Roman LET" pitchFamily="2" charset="0"/>
                    <a:ea typeface="Times New Roman"/>
                  </a:rPr>
                  <a:t>     a, b </a:t>
                </a:r>
                <a14:m>
                  <m:oMath xmlns:m="http://schemas.openxmlformats.org/officeDocument/2006/math">
                    <m:r>
                      <a:rPr lang="en-AU" sz="1800" i="1" smtClean="0">
                        <a:latin typeface="Cambria Math"/>
                        <a:ea typeface="Cambria Math"/>
                      </a:rPr>
                      <m:t>∈</m:t>
                    </m:r>
                  </m:oMath>
                </a14:m>
                <a:r>
                  <a:rPr lang="en-AU" sz="18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 smtClean="0">
                    <a:latin typeface="Tw Cen MT Condensed Extra Bold"/>
                    <a:ea typeface="Times New Roman"/>
                  </a:rPr>
                  <a:t>R</a:t>
                </a:r>
                <a:endParaRPr lang="en-AU" sz="2400" dirty="0" smtClean="0">
                  <a:latin typeface="University Roman LET" pitchFamily="2" charset="0"/>
                  <a:ea typeface="Times New Roman"/>
                </a:endParaRPr>
              </a:p>
              <a:p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a </a:t>
                </a:r>
                <a:r>
                  <a:rPr lang="en-AU" sz="2400" dirty="0">
                    <a:latin typeface="University Roman LET" pitchFamily="2" charset="0"/>
                    <a:ea typeface="Times New Roman"/>
                    <a:sym typeface="Symbol"/>
                  </a:rPr>
                  <a:t></a:t>
                </a:r>
                <a:r>
                  <a:rPr lang="en-AU" sz="2400" dirty="0">
                    <a:latin typeface="University Roman LET" pitchFamily="2" charset="0"/>
                    <a:ea typeface="Times New Roman"/>
                  </a:rPr>
                  <a:t> 0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si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>
                    <a:latin typeface="University Roman LET" pitchFamily="2" charset="0"/>
                    <a:ea typeface="Times New Roman"/>
                  </a:rPr>
                  <a:t>b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  <a:ea typeface="Times New Roman"/>
                      </a:rPr>
                      <m:t>=</m:t>
                    </m:r>
                  </m:oMath>
                </a14:m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0 </a:t>
                </a:r>
              </a:p>
              <a:p>
                <a:r>
                  <a:rPr lang="en-AU" sz="2400" i="1" dirty="0" smtClean="0">
                    <a:latin typeface="University Roman LET" pitchFamily="2" charset="0"/>
                    <a:ea typeface="Times New Roman"/>
                    <a:sym typeface="Symbol"/>
                  </a:rPr>
                  <a:t>f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>
                    <a:latin typeface="University Roman LET" pitchFamily="2" charset="0"/>
                    <a:ea typeface="Times New Roman"/>
                  </a:rPr>
                  <a:t>se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numeste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b="1" dirty="0" err="1" smtClean="0">
                    <a:solidFill>
                      <a:schemeClr val="accent4">
                        <a:lumMod val="75000"/>
                      </a:schemeClr>
                    </a:solidFill>
                    <a:latin typeface="University Roman LET" pitchFamily="2" charset="0"/>
                    <a:ea typeface="Times New Roman"/>
                  </a:rPr>
                  <a:t>functie</a:t>
                </a:r>
                <a:r>
                  <a:rPr lang="en-AU" sz="2400" b="1" dirty="0" smtClean="0">
                    <a:solidFill>
                      <a:schemeClr val="accent4">
                        <a:lumMod val="75000"/>
                      </a:schemeClr>
                    </a:solidFill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b="1" dirty="0" err="1" smtClean="0">
                    <a:solidFill>
                      <a:schemeClr val="accent4">
                        <a:lumMod val="75000"/>
                      </a:schemeClr>
                    </a:solidFill>
                    <a:latin typeface="University Roman LET" pitchFamily="2" charset="0"/>
                    <a:ea typeface="Times New Roman"/>
                  </a:rPr>
                  <a:t>liniara</a:t>
                </a:r>
                <a:r>
                  <a:rPr lang="en-AU" sz="2400" b="1" dirty="0" smtClean="0">
                    <a:solidFill>
                      <a:schemeClr val="accent4">
                        <a:lumMod val="75000"/>
                      </a:schemeClr>
                    </a:solidFill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(</a:t>
                </a:r>
                <a:r>
                  <a:rPr lang="en-AU" sz="2400" i="1" dirty="0" smtClean="0">
                    <a:latin typeface="University Roman LET" pitchFamily="2" charset="0"/>
                    <a:ea typeface="Times New Roman"/>
                    <a:sym typeface="Symbol"/>
                  </a:rPr>
                  <a:t>f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  <a:sym typeface="Symbol"/>
                  </a:rPr>
                  <a:t> 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(</a:t>
                </a:r>
                <a:r>
                  <a:rPr lang="en-AU" sz="2400" dirty="0">
                    <a:latin typeface="University Roman LET" pitchFamily="2" charset="0"/>
                    <a:ea typeface="Times New Roman"/>
                  </a:rPr>
                  <a:t>x)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  <a:ea typeface="Times New Roman"/>
                      </a:rPr>
                      <m:t>=</m:t>
                    </m:r>
                  </m:oMath>
                </a14:m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ax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)</a:t>
                </a:r>
              </a:p>
              <a:p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graficul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functiei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liniare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este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o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dreapta</a:t>
                </a:r>
                <a:endParaRPr lang="en-AU" sz="2400" dirty="0">
                  <a:latin typeface="University Roman LET" pitchFamily="2" charset="0"/>
                  <a:ea typeface="Times New Roman"/>
                </a:endParaRPr>
              </a:p>
              <a:p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intersectia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cu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axele</a:t>
                </a:r>
                <a:r>
                  <a:rPr lang="en-AU" sz="2400" dirty="0" smtClean="0">
                    <a:latin typeface="University Roman LET" pitchFamily="2" charset="0"/>
                    <a:ea typeface="Times New Roman"/>
                  </a:rPr>
                  <a:t> de </a:t>
                </a:r>
                <a:r>
                  <a:rPr lang="en-AU" sz="2400" dirty="0" err="1" smtClean="0">
                    <a:latin typeface="University Roman LET" pitchFamily="2" charset="0"/>
                    <a:ea typeface="Times New Roman"/>
                  </a:rPr>
                  <a:t>coordonate</a:t>
                </a:r>
                <a:endParaRPr lang="en-AU" sz="2400" dirty="0" smtClean="0">
                  <a:latin typeface="University Roman LET" pitchFamily="2" charset="0"/>
                  <a:ea typeface="Times New Roman"/>
                </a:endParaRPr>
              </a:p>
              <a:p>
                <a:endParaRPr lang="en-AU" sz="2400" dirty="0" smtClean="0">
                  <a:latin typeface="University Roman LET" pitchFamily="2" charset="0"/>
                  <a:ea typeface="Times New Roman"/>
                </a:endParaRPr>
              </a:p>
              <a:p>
                <a:endParaRPr lang="en-US" sz="1600" dirty="0">
                  <a:latin typeface="University Roman LET" pitchFamily="2" charset="0"/>
                  <a:ea typeface="Times New Roman"/>
                </a:endParaRPr>
              </a:p>
              <a:p>
                <a:endParaRPr lang="en-US" dirty="0">
                  <a:latin typeface="University Roman LET" pitchFamily="2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79512" y="1920240"/>
                <a:ext cx="5472608" cy="3571269"/>
              </a:xfrm>
              <a:blipFill rotWithShape="1">
                <a:blip r:embed="rId2"/>
                <a:stretch>
                  <a:fillRect l="-1670" t="-2048" b="-232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067944" y="404664"/>
            <a:ext cx="1137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 err="1">
                <a:solidFill>
                  <a:srgbClr val="1F497D"/>
                </a:solidFill>
                <a:latin typeface="Jokerman LET" pitchFamily="2" charset="0"/>
                <a:cs typeface="Arabic Typesetting" pitchFamily="66" charset="-78"/>
              </a:rPr>
              <a:t>Functii</a:t>
            </a:r>
            <a:endParaRPr lang="en-US" sz="28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915317" y="2132855"/>
                <a:ext cx="185343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f</a:t>
                </a:r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 : </a:t>
                </a:r>
                <a:r>
                  <a:rPr lang="en-US" dirty="0" smtClean="0">
                    <a:solidFill>
                      <a:schemeClr val="tx1"/>
                    </a:solidFill>
                    <a:latin typeface="Tw Cen MT Condensed Extra Bold"/>
                  </a:rPr>
                  <a:t>R</a:t>
                </a:r>
                <a:r>
                  <a:rPr lang="en-AU" spc="30" dirty="0">
                    <a:solidFill>
                      <a:schemeClr val="tx1"/>
                    </a:solidFill>
                    <a:latin typeface="University Roman LET" pitchFamily="2" charset="0"/>
                    <a:ea typeface="Times New Roman"/>
                    <a:cs typeface="Tahoma" pitchFamily="34" charset="0"/>
                    <a:sym typeface="Symbol"/>
                  </a:rPr>
                  <a:t> </a:t>
                </a:r>
                <a:r>
                  <a:rPr lang="en-AU" spc="30" dirty="0" smtClean="0">
                    <a:solidFill>
                      <a:schemeClr val="tx1"/>
                    </a:solidFill>
                    <a:latin typeface="University Roman LET" pitchFamily="2" charset="0"/>
                    <a:ea typeface="Times New Roman"/>
                    <a:cs typeface="Tahoma" pitchFamily="34" charset="0"/>
                    <a:sym typeface="Symbol"/>
                  </a:rPr>
                  <a:t></a:t>
                </a:r>
                <a:r>
                  <a:rPr lang="en-US" dirty="0">
                    <a:solidFill>
                      <a:schemeClr val="tx1"/>
                    </a:solidFill>
                    <a:latin typeface="Tw Cen MT Condensed Extra Bold"/>
                  </a:rPr>
                  <a:t> R</a:t>
                </a:r>
                <a:r>
                  <a:rPr lang="en-AU" spc="30" dirty="0">
                    <a:solidFill>
                      <a:schemeClr val="tx1"/>
                    </a:solidFill>
                    <a:latin typeface="University Roman LET" pitchFamily="2" charset="0"/>
                    <a:ea typeface="Times New Roman"/>
                    <a:cs typeface="Tahoma" pitchFamily="34" charset="0"/>
                    <a:sym typeface="Symbol"/>
                  </a:rPr>
                  <a:t> </a:t>
                </a:r>
                <a:endParaRPr lang="en-AU" spc="30" dirty="0" smtClean="0">
                  <a:solidFill>
                    <a:schemeClr val="tx1"/>
                  </a:solidFill>
                  <a:latin typeface="University Roman LET" pitchFamily="2" charset="0"/>
                  <a:ea typeface="Times New Roman"/>
                  <a:cs typeface="Tahoma" pitchFamily="34" charset="0"/>
                  <a:sym typeface="Symbol"/>
                </a:endParaRPr>
              </a:p>
              <a:p>
                <a:r>
                  <a:rPr lang="en-AU" i="1" spc="30" dirty="0" smtClean="0">
                    <a:solidFill>
                      <a:schemeClr val="tx1"/>
                    </a:solidFill>
                    <a:latin typeface="University Roman LET" pitchFamily="2" charset="0"/>
                    <a:cs typeface="Tahoma" pitchFamily="34" charset="0"/>
                    <a:sym typeface="Symbol"/>
                  </a:rPr>
                  <a:t>f </a:t>
                </a:r>
                <a:r>
                  <a:rPr lang="en-AU" spc="30" dirty="0" smtClean="0">
                    <a:solidFill>
                      <a:schemeClr val="tx1"/>
                    </a:solidFill>
                    <a:latin typeface="University Roman LET" pitchFamily="2" charset="0"/>
                    <a:cs typeface="Tahoma" pitchFamily="34" charset="0"/>
                    <a:sym typeface="Symbol"/>
                  </a:rPr>
                  <a:t>(x)</a:t>
                </a:r>
                <a14:m>
                  <m:oMath xmlns:m="http://schemas.openxmlformats.org/officeDocument/2006/math">
                    <m:r>
                      <a:rPr lang="en-US" b="0" i="0" spc="30" smtClean="0">
                        <a:solidFill>
                          <a:schemeClr val="tx1"/>
                        </a:solidFill>
                        <a:latin typeface="Cambria Math"/>
                        <a:cs typeface="Tahoma" pitchFamily="34" charset="0"/>
                        <a:sym typeface="Symbol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2</a:t>
                </a:r>
              </a:p>
              <a:p>
                <a:r>
                  <a:rPr lang="en-US" i="1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f </a:t>
                </a:r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(1)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 1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3 </a:t>
                </a:r>
              </a:p>
              <a:p>
                <a:r>
                  <a:rPr lang="en-US" i="1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f </a:t>
                </a:r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(2)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University Roman LET" pitchFamily="2" charset="0"/>
                  </a:rPr>
                  <a:t>4 </a:t>
                </a:r>
                <a:endParaRPr lang="en-US" dirty="0">
                  <a:solidFill>
                    <a:schemeClr val="tx1"/>
                  </a:solidFill>
                  <a:latin typeface="University Roman LET" pitchFamily="2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317" y="2132855"/>
                <a:ext cx="1853433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2632" t="-4061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6444208" y="3515021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915318" y="3983073"/>
            <a:ext cx="18970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89753" y="3677181"/>
            <a:ext cx="2041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University Roman LET" pitchFamily="2" charset="0"/>
              </a:rPr>
              <a:t> x         1       2           </a:t>
            </a:r>
            <a:endParaRPr lang="en-US" dirty="0">
              <a:latin typeface="University Roman LET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02535" y="3983073"/>
            <a:ext cx="1809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University Roman LET" pitchFamily="2" charset="0"/>
              </a:rPr>
              <a:t>f (x)       3       4</a:t>
            </a:r>
            <a:endParaRPr lang="en-US" dirty="0">
              <a:latin typeface="University Roman LET" pitchFamily="2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290691" y="4451125"/>
            <a:ext cx="9501" cy="21462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019569" y="5805264"/>
            <a:ext cx="295232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58926" y="5696724"/>
            <a:ext cx="1809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0    1   2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915318" y="4725144"/>
            <a:ext cx="476862" cy="122413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sz="1600" dirty="0" smtClean="0"/>
              <a:t>43</a:t>
            </a:r>
            <a:endParaRPr lang="en-US" sz="1600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6525603" y="5745467"/>
            <a:ext cx="0" cy="1085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733995" y="5753818"/>
            <a:ext cx="0" cy="1275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228184" y="5634779"/>
            <a:ext cx="14401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219805" y="5424847"/>
            <a:ext cx="14177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228184" y="5229200"/>
            <a:ext cx="1333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219805" y="5013176"/>
            <a:ext cx="1333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300192" y="5229200"/>
            <a:ext cx="195541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6525603" y="5229200"/>
            <a:ext cx="0" cy="52461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6733995" y="5013176"/>
            <a:ext cx="0" cy="84083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353198" y="5013176"/>
            <a:ext cx="380797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675694" y="4828510"/>
            <a:ext cx="376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University Roman LET" pitchFamily="2" charset="0"/>
              </a:rPr>
              <a:t>B</a:t>
            </a:r>
            <a:endParaRPr lang="en-US" sz="1600" dirty="0">
              <a:latin typeface="University Roman LET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26421" y="5028598"/>
            <a:ext cx="336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University Roman LET" pitchFamily="2" charset="0"/>
              </a:rPr>
              <a:t>A</a:t>
            </a:r>
            <a:endParaRPr lang="en-US" sz="1600" dirty="0">
              <a:latin typeface="University Roman LET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97137" y="579973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University Roman LET" pitchFamily="2" charset="0"/>
              </a:rPr>
              <a:t>x</a:t>
            </a:r>
            <a:endParaRPr lang="en-US" dirty="0">
              <a:latin typeface="University Roman LET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300192" y="45091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University Roman LET" pitchFamily="2" charset="0"/>
              </a:rPr>
              <a:t>f</a:t>
            </a:r>
            <a:r>
              <a:rPr lang="en-US" dirty="0" smtClean="0">
                <a:latin typeface="University Roman LET" pitchFamily="2" charset="0"/>
              </a:rPr>
              <a:t> (x)</a:t>
            </a:r>
            <a:endParaRPr lang="en-US" dirty="0">
              <a:latin typeface="University Roman LET" pitchFamily="2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5580112" y="4351706"/>
            <a:ext cx="1728192" cy="2028923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Connector 67"/>
          <p:cNvSpPr/>
          <p:nvPr/>
        </p:nvSpPr>
        <p:spPr>
          <a:xfrm>
            <a:off x="6709820" y="4997787"/>
            <a:ext cx="45719" cy="5528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lowchart: Connector 68"/>
          <p:cNvSpPr/>
          <p:nvPr/>
        </p:nvSpPr>
        <p:spPr>
          <a:xfrm>
            <a:off x="6520736" y="5229200"/>
            <a:ext cx="45719" cy="5528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0" name="Flowchart: Connector 69"/>
          <p:cNvSpPr/>
          <p:nvPr/>
        </p:nvSpPr>
        <p:spPr>
          <a:xfrm>
            <a:off x="6066893" y="5770853"/>
            <a:ext cx="45719" cy="55288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lowchart: Connector 70"/>
          <p:cNvSpPr/>
          <p:nvPr/>
        </p:nvSpPr>
        <p:spPr>
          <a:xfrm>
            <a:off x="6285157" y="5524238"/>
            <a:ext cx="45719" cy="55288"/>
          </a:xfrm>
          <a:prstGeom prst="flowChartConnector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TextBox 1024"/>
          <p:cNvSpPr txBox="1"/>
          <p:nvPr/>
        </p:nvSpPr>
        <p:spPr>
          <a:xfrm>
            <a:off x="5854454" y="5606967"/>
            <a:ext cx="747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University Roman LET" pitchFamily="2" charset="0"/>
              </a:rPr>
              <a:t>C</a:t>
            </a:r>
            <a:endParaRPr lang="en-US" sz="1200" dirty="0">
              <a:latin typeface="University Roman LET" pitchFamily="2" charset="0"/>
            </a:endParaRPr>
          </a:p>
        </p:txBody>
      </p:sp>
      <p:sp>
        <p:nvSpPr>
          <p:cNvPr id="1029" name="TextBox 1028"/>
          <p:cNvSpPr txBox="1"/>
          <p:nvPr/>
        </p:nvSpPr>
        <p:spPr>
          <a:xfrm>
            <a:off x="6048164" y="5405670"/>
            <a:ext cx="447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University Roman LET" pitchFamily="2" charset="0"/>
              </a:rPr>
              <a:t>D</a:t>
            </a:r>
            <a:endParaRPr lang="en-US" sz="1200" dirty="0">
              <a:latin typeface="University Roman LET" pitchFamily="2" charset="0"/>
            </a:endParaRPr>
          </a:p>
        </p:txBody>
      </p:sp>
      <p:sp>
        <p:nvSpPr>
          <p:cNvPr id="1030" name="TextBox 1029"/>
          <p:cNvSpPr txBox="1"/>
          <p:nvPr/>
        </p:nvSpPr>
        <p:spPr>
          <a:xfrm>
            <a:off x="7995992" y="4520733"/>
            <a:ext cx="93610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University Roman LET" pitchFamily="2" charset="0"/>
              </a:rPr>
              <a:t>A(1, 3)</a:t>
            </a:r>
          </a:p>
          <a:p>
            <a:r>
              <a:rPr lang="en-US" dirty="0" smtClean="0">
                <a:latin typeface="University Roman LET" pitchFamily="2" charset="0"/>
              </a:rPr>
              <a:t>B(2, 4)</a:t>
            </a:r>
          </a:p>
          <a:p>
            <a:pPr lvl="0"/>
            <a:r>
              <a:rPr lang="en-US" sz="1600" b="1" dirty="0">
                <a:solidFill>
                  <a:srgbClr val="00B050"/>
                </a:solidFill>
                <a:latin typeface="University Roman LET" pitchFamily="2" charset="0"/>
              </a:rPr>
              <a:t>C(-2, 0 </a:t>
            </a:r>
            <a:r>
              <a:rPr lang="en-US" sz="1600" b="1" dirty="0" smtClean="0">
                <a:solidFill>
                  <a:srgbClr val="00B050"/>
                </a:solidFill>
                <a:latin typeface="University Roman LET" pitchFamily="2" charset="0"/>
              </a:rPr>
              <a:t>)</a:t>
            </a:r>
          </a:p>
          <a:p>
            <a:pPr lvl="0"/>
            <a:r>
              <a:rPr lang="en-US" sz="1600" b="1" dirty="0">
                <a:solidFill>
                  <a:srgbClr val="00B050"/>
                </a:solidFill>
                <a:latin typeface="University Roman LET" pitchFamily="2" charset="0"/>
              </a:rPr>
              <a:t>D(0, 2 )</a:t>
            </a:r>
            <a:endParaRPr lang="en-US" b="1" dirty="0">
              <a:solidFill>
                <a:srgbClr val="00B050"/>
              </a:solidFill>
            </a:endParaRPr>
          </a:p>
          <a:p>
            <a:pPr lvl="0"/>
            <a:endParaRPr lang="en-US" sz="1600" b="1" dirty="0">
              <a:solidFill>
                <a:srgbClr val="0070C0"/>
              </a:solidFill>
              <a:latin typeface="University Roman LET" pitchFamily="2" charset="0"/>
            </a:endParaRPr>
          </a:p>
          <a:p>
            <a:endParaRPr lang="en-US" dirty="0">
              <a:latin typeface="University Roman LET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31" name="TextBox 1030"/>
              <p:cNvSpPr txBox="1"/>
              <p:nvPr/>
            </p:nvSpPr>
            <p:spPr>
              <a:xfrm>
                <a:off x="2915816" y="5363930"/>
                <a:ext cx="192977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0 x: f (x)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0</a:t>
                </a:r>
                <a:endParaRPr lang="en-US" sz="1600" b="1" i="1" dirty="0" smtClean="0">
                  <a:solidFill>
                    <a:srgbClr val="0070C0"/>
                  </a:solidFill>
                  <a:latin typeface="University Roman LET" pitchFamily="2" charset="0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-2</a:t>
                </a:r>
              </a:p>
              <a:p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C(-2, 0 )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0 y: </a:t>
                </a:r>
                <a:r>
                  <a:rPr lang="en-US" sz="1600" b="1" dirty="0">
                    <a:solidFill>
                      <a:srgbClr val="0070C0"/>
                    </a:solidFill>
                    <a:latin typeface="University Roman LET" pitchFamily="2" charset="0"/>
                  </a:rPr>
                  <a:t>f (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0 </a:t>
                </a:r>
                <a:r>
                  <a:rPr lang="en-US" sz="1600" b="1" dirty="0">
                    <a:solidFill>
                      <a:srgbClr val="0070C0"/>
                    </a:solidFill>
                    <a:latin typeface="University Roman LET" pitchFamily="2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US" sz="1600" b="1" i="1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0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sz="1600" b="1" i="1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2</a:t>
                </a:r>
              </a:p>
              <a:p>
                <a:pPr lvl="0"/>
                <a:r>
                  <a:rPr lang="en-US" sz="1600" b="1" dirty="0" smtClean="0">
                    <a:solidFill>
                      <a:srgbClr val="0070C0"/>
                    </a:solidFill>
                    <a:latin typeface="University Roman LET" pitchFamily="2" charset="0"/>
                  </a:rPr>
                  <a:t>D(0, 2 )</a:t>
                </a:r>
                <a:endParaRPr lang="en-US" b="1" dirty="0" smtClean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031" name="TextBox 10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5363930"/>
                <a:ext cx="1929772" cy="1323439"/>
              </a:xfrm>
              <a:prstGeom prst="rect">
                <a:avLst/>
              </a:prstGeom>
              <a:blipFill rotWithShape="1">
                <a:blip r:embed="rId4"/>
                <a:stretch>
                  <a:fillRect l="-1577" t="-1382" r="-631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7059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8000">
        <p14:doors dir="vert"/>
      </p:transition>
    </mc:Choice>
    <mc:Fallback>
      <p:transition spd="slow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661248"/>
            <a:ext cx="8591550" cy="1066801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Jokerman LET" pitchFamily="2" charset="0"/>
              </a:rPr>
              <a:t>SFARSIT</a:t>
            </a:r>
            <a:endParaRPr lang="en-US" sz="6000" dirty="0">
              <a:latin typeface="Jokerman LE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8595360" cy="4937760"/>
          </a:xfrm>
        </p:spPr>
        <p:txBody>
          <a:bodyPr/>
          <a:lstStyle/>
          <a:p>
            <a:pPr algn="ctr"/>
            <a:r>
              <a:rPr lang="en-US" dirty="0" err="1" smtClean="0">
                <a:latin typeface="University Roman LET" pitchFamily="2" charset="0"/>
              </a:rPr>
              <a:t>Nume</a:t>
            </a:r>
            <a:r>
              <a:rPr lang="en-US" dirty="0" smtClean="0">
                <a:latin typeface="University Roman LET" pitchFamily="2" charset="0"/>
              </a:rPr>
              <a:t>: </a:t>
            </a:r>
            <a:r>
              <a:rPr lang="en-US" b="1" dirty="0" err="1" smtClean="0">
                <a:solidFill>
                  <a:srgbClr val="00B050"/>
                </a:solidFill>
                <a:latin typeface="University Roman LET" pitchFamily="2" charset="0"/>
              </a:rPr>
              <a:t>Oprea</a:t>
            </a:r>
            <a:r>
              <a:rPr lang="en-US" b="1" dirty="0" smtClean="0">
                <a:solidFill>
                  <a:srgbClr val="00B050"/>
                </a:solidFill>
                <a:latin typeface="University Roman LET" pitchFamily="2" charset="0"/>
              </a:rPr>
              <a:t> Gabriela</a:t>
            </a:r>
          </a:p>
          <a:p>
            <a:pPr algn="ctr"/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r>
              <a:rPr lang="en-US" dirty="0" err="1" smtClean="0">
                <a:latin typeface="University Roman LET" pitchFamily="2" charset="0"/>
              </a:rPr>
              <a:t>Clasa</a:t>
            </a:r>
            <a:r>
              <a:rPr lang="en-US" dirty="0" smtClean="0">
                <a:latin typeface="University Roman LET" pitchFamily="2" charset="0"/>
              </a:rPr>
              <a:t>: </a:t>
            </a:r>
            <a:r>
              <a:rPr lang="en-US" b="1" dirty="0" err="1" smtClean="0">
                <a:solidFill>
                  <a:srgbClr val="00B050"/>
                </a:solidFill>
                <a:latin typeface="University Roman LET" pitchFamily="2" charset="0"/>
              </a:rPr>
              <a:t>aVIII</a:t>
            </a:r>
            <a:r>
              <a:rPr lang="en-US" b="1" dirty="0" smtClean="0">
                <a:solidFill>
                  <a:srgbClr val="00B050"/>
                </a:solidFill>
                <a:latin typeface="University Roman LET" pitchFamily="2" charset="0"/>
              </a:rPr>
              <a:t>-a </a:t>
            </a:r>
            <a:r>
              <a:rPr lang="en-US" b="1" dirty="0" err="1" smtClean="0">
                <a:solidFill>
                  <a:srgbClr val="00B050"/>
                </a:solidFill>
                <a:latin typeface="University Roman LET" pitchFamily="2" charset="0"/>
              </a:rPr>
              <a:t>A</a:t>
            </a:r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r>
              <a:rPr lang="en-US" dirty="0" err="1" smtClean="0">
                <a:latin typeface="University Roman LET" pitchFamily="2" charset="0"/>
              </a:rPr>
              <a:t>Scoala</a:t>
            </a:r>
            <a:r>
              <a:rPr lang="en-US" dirty="0" smtClean="0">
                <a:latin typeface="University Roman LET" pitchFamily="2" charset="0"/>
              </a:rPr>
              <a:t>: </a:t>
            </a:r>
            <a:r>
              <a:rPr lang="en-US" b="1" dirty="0" smtClean="0">
                <a:solidFill>
                  <a:srgbClr val="00B050"/>
                </a:solidFill>
                <a:latin typeface="University Roman LET" pitchFamily="2" charset="0"/>
              </a:rPr>
              <a:t>cu </a:t>
            </a:r>
            <a:r>
              <a:rPr lang="en-US" b="1" dirty="0" err="1" smtClean="0">
                <a:solidFill>
                  <a:srgbClr val="00B050"/>
                </a:solidFill>
                <a:latin typeface="University Roman LET" pitchFamily="2" charset="0"/>
              </a:rPr>
              <a:t>clasele</a:t>
            </a:r>
            <a:r>
              <a:rPr lang="en-US" b="1" dirty="0" smtClean="0">
                <a:solidFill>
                  <a:srgbClr val="00B050"/>
                </a:solidFill>
                <a:latin typeface="University Roman LET" pitchFamily="2" charset="0"/>
              </a:rPr>
              <a:t> I-VIII, com. </a:t>
            </a:r>
            <a:r>
              <a:rPr lang="en-US" b="1" dirty="0" err="1" smtClean="0">
                <a:solidFill>
                  <a:srgbClr val="00B050"/>
                </a:solidFill>
                <a:latin typeface="University Roman LET" pitchFamily="2" charset="0"/>
              </a:rPr>
              <a:t>Balotesti</a:t>
            </a:r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endParaRPr lang="en-US" b="1" dirty="0" smtClean="0">
              <a:solidFill>
                <a:srgbClr val="00B050"/>
              </a:solidFill>
              <a:latin typeface="University Roman LET" pitchFamily="2" charset="0"/>
            </a:endParaRPr>
          </a:p>
          <a:p>
            <a:pPr algn="ctr"/>
            <a:r>
              <a:rPr lang="en-US" dirty="0" err="1" smtClean="0">
                <a:latin typeface="University Roman LET" pitchFamily="2" charset="0"/>
              </a:rPr>
              <a:t>Profesor</a:t>
            </a:r>
            <a:r>
              <a:rPr lang="en-US" dirty="0" smtClean="0">
                <a:latin typeface="University Roman LET" pitchFamily="2" charset="0"/>
              </a:rPr>
              <a:t> </a:t>
            </a:r>
            <a:r>
              <a:rPr lang="en-US" dirty="0" err="1" smtClean="0">
                <a:latin typeface="University Roman LET" pitchFamily="2" charset="0"/>
              </a:rPr>
              <a:t>coordonator</a:t>
            </a:r>
            <a:r>
              <a:rPr lang="en-US" dirty="0" smtClean="0">
                <a:latin typeface="University Roman LET" pitchFamily="2" charset="0"/>
              </a:rPr>
              <a:t>: </a:t>
            </a:r>
            <a:r>
              <a:rPr lang="en-US" b="1" dirty="0" err="1" smtClean="0">
                <a:solidFill>
                  <a:srgbClr val="00B050"/>
                </a:solidFill>
                <a:latin typeface="University Roman LET" pitchFamily="2" charset="0"/>
              </a:rPr>
              <a:t>Ionescu</a:t>
            </a:r>
            <a:r>
              <a:rPr lang="en-US" b="1" dirty="0" smtClean="0">
                <a:solidFill>
                  <a:srgbClr val="00B050"/>
                </a:solidFill>
                <a:latin typeface="University Roman LET" pitchFamily="2" charset="0"/>
              </a:rPr>
              <a:t> Claudia</a:t>
            </a:r>
          </a:p>
          <a:p>
            <a:pPr algn="ctr"/>
            <a:endParaRPr lang="en-US" b="1" dirty="0">
              <a:solidFill>
                <a:srgbClr val="00B050"/>
              </a:solidFill>
              <a:latin typeface="University Roman LE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599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4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4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4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4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4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4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4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377</TotalTime>
  <Words>616</Words>
  <Application>Microsoft Office PowerPoint</Application>
  <PresentationFormat>On-screen Show (4:3)</PresentationFormat>
  <Paragraphs>127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Soho</vt:lpstr>
      <vt:lpstr>Functii</vt:lpstr>
      <vt:lpstr>Notatie. Definitie</vt:lpstr>
      <vt:lpstr>Tabel de valori</vt:lpstr>
      <vt:lpstr>Multimea grafic</vt:lpstr>
      <vt:lpstr>Reprezentarea grafica</vt:lpstr>
      <vt:lpstr>PowerPoint Presentation</vt:lpstr>
      <vt:lpstr>Functia liniara</vt:lpstr>
      <vt:lpstr>SFARSIT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utilizator</dc:creator>
  <cp:lastModifiedBy>utilizator</cp:lastModifiedBy>
  <cp:revision>30</cp:revision>
  <dcterms:created xsi:type="dcterms:W3CDTF">2011-02-21T14:27:19Z</dcterms:created>
  <dcterms:modified xsi:type="dcterms:W3CDTF">2011-02-22T15:58:18Z</dcterms:modified>
</cp:coreProperties>
</file>