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087" autoAdjust="0"/>
  </p:normalViewPr>
  <p:slideViewPr>
    <p:cSldViewPr>
      <p:cViewPr>
        <p:scale>
          <a:sx n="100" d="100"/>
          <a:sy n="100" d="100"/>
        </p:scale>
        <p:origin x="-29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056B47-11FA-45C1-BEC8-C1F5B2AD7CC4}" type="datetimeFigureOut">
              <a:rPr lang="en-US" smtClean="0"/>
              <a:t>1/11/2011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1F7CFD-7C2E-4C0C-B53D-03A9303FC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737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F7CFD-7C2E-4C0C-B53D-03A9303FCF6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8370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F7CFD-7C2E-4C0C-B53D-03A9303FCF6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34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AC7F3B1-347A-4D16-BA18-33E05A5E30CE}" type="datetimeFigureOut">
              <a:rPr lang="en-US" smtClean="0"/>
              <a:t>1/11/2011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A98662F-5205-489F-9D85-117FA48CD1B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7F3B1-347A-4D16-BA18-33E05A5E30CE}" type="datetimeFigureOut">
              <a:rPr lang="en-US" smtClean="0"/>
              <a:t>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662F-5205-489F-9D85-117FA48CD1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7F3B1-347A-4D16-BA18-33E05A5E30CE}" type="datetimeFigureOut">
              <a:rPr lang="en-US" smtClean="0"/>
              <a:t>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662F-5205-489F-9D85-117FA48CD1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AC7F3B1-347A-4D16-BA18-33E05A5E30CE}" type="datetimeFigureOut">
              <a:rPr lang="en-US" smtClean="0"/>
              <a:t>1/11/2011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A98662F-5205-489F-9D85-117FA48CD1B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AC7F3B1-347A-4D16-BA18-33E05A5E30CE}" type="datetimeFigureOut">
              <a:rPr lang="en-US" smtClean="0"/>
              <a:t>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A98662F-5205-489F-9D85-117FA48CD1B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7F3B1-347A-4D16-BA18-33E05A5E30CE}" type="datetimeFigureOut">
              <a:rPr lang="en-US" smtClean="0"/>
              <a:t>1/11/2011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662F-5205-489F-9D85-117FA48CD1B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7F3B1-347A-4D16-BA18-33E05A5E30CE}" type="datetimeFigureOut">
              <a:rPr lang="en-US" smtClean="0"/>
              <a:t>1/11/2011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662F-5205-489F-9D85-117FA48CD1B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AC7F3B1-347A-4D16-BA18-33E05A5E30CE}" type="datetimeFigureOut">
              <a:rPr lang="en-US" smtClean="0"/>
              <a:t>1/11/2011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A98662F-5205-489F-9D85-117FA48CD1B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7F3B1-347A-4D16-BA18-33E05A5E30CE}" type="datetimeFigureOut">
              <a:rPr lang="en-US" smtClean="0"/>
              <a:t>1/11/2011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662F-5205-489F-9D85-117FA48CD1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AC7F3B1-347A-4D16-BA18-33E05A5E30CE}" type="datetimeFigureOut">
              <a:rPr lang="en-US" smtClean="0"/>
              <a:t>1/11/2011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A98662F-5205-489F-9D85-117FA48CD1B1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AC7F3B1-347A-4D16-BA18-33E05A5E30CE}" type="datetimeFigureOut">
              <a:rPr lang="en-US" smtClean="0"/>
              <a:t>1/11/2011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A98662F-5205-489F-9D85-117FA48CD1B1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AC7F3B1-347A-4D16-BA18-33E05A5E30CE}" type="datetimeFigureOut">
              <a:rPr lang="en-US" smtClean="0"/>
              <a:t>1/11/2011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A98662F-5205-489F-9D85-117FA48CD1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audio" Target="../media/audio2.wav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audio" Target="../media/audio3.wav"/><Relationship Id="rId9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2.wav"/><Relationship Id="rId5" Type="http://schemas.openxmlformats.org/officeDocument/2006/relationships/image" Target="../media/image13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>
          <a:gsLst>
            <a:gs pos="17000">
              <a:schemeClr val="accent6">
                <a:lumMod val="20000"/>
                <a:lumOff val="80000"/>
              </a:schemeClr>
            </a:gs>
            <a:gs pos="99000">
              <a:schemeClr val="accent6">
                <a:lumMod val="50000"/>
              </a:schemeClr>
            </a:gs>
            <a:gs pos="72000">
              <a:schemeClr val="accent6">
                <a:lumMod val="75000"/>
              </a:schemeClr>
            </a:gs>
            <a:gs pos="53000">
              <a:schemeClr val="accent6">
                <a:lumMod val="60000"/>
                <a:lumOff val="40000"/>
              </a:schemeClr>
            </a:gs>
            <a:gs pos="34000">
              <a:schemeClr val="accent6">
                <a:lumMod val="40000"/>
                <a:lumOff val="60000"/>
              </a:schemeClr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39752" y="1196752"/>
            <a:ext cx="5832648" cy="1872208"/>
          </a:xfr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  <a:sp3d extrusionH="57150">
              <a:bevelT w="69850" h="69850" prst="divot"/>
            </a:sp3d>
          </a:bodyPr>
          <a:lstStyle/>
          <a:p>
            <a:r>
              <a:rPr lang="en-US" sz="4000" cap="none" dirty="0" smtClean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GEOMENTRIA IN     	            </a:t>
            </a:r>
            <a:r>
              <a:rPr lang="en-US" sz="4000" cap="none" dirty="0" smtClean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SPATIU</a:t>
            </a:r>
            <a:endParaRPr lang="en-US" sz="4000" cap="none" dirty="0">
              <a:ln w="127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896" y="4077072"/>
            <a:ext cx="4752528" cy="1800200"/>
          </a:xfrm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perspectiveRight"/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noAutofit/>
            <a:sp3d extrusionH="57150">
              <a:bevelT w="57150" h="38100" prst="artDeco"/>
            </a:sp3d>
          </a:bodyPr>
          <a:lstStyle/>
          <a:p>
            <a:endParaRPr lang="en-US" sz="2400" b="0" dirty="0" smtClean="0">
              <a:ln w="18415" cmpd="sng">
                <a:solidFill>
                  <a:srgbClr val="00B050"/>
                </a:solidFill>
                <a:prstDash val="solid"/>
              </a:ln>
              <a:noFill/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V Boli" pitchFamily="2" charset="0"/>
              <a:cs typeface="MV Boli" pitchFamily="2" charset="0"/>
            </a:endParaRPr>
          </a:p>
          <a:p>
            <a:r>
              <a:rPr lang="en-US" sz="2400" b="0" dirty="0" smtClean="0">
                <a:ln w="18415" cmpd="sng">
                  <a:solidFill>
                    <a:srgbClr val="00B050"/>
                  </a:solidFill>
                  <a:prstDash val="solid"/>
                </a:ln>
                <a:noFill/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~</a:t>
            </a:r>
            <a:r>
              <a:rPr lang="en-US" sz="2400" b="0" dirty="0" err="1" smtClean="0">
                <a:ln w="18415" cmpd="sng">
                  <a:solidFill>
                    <a:srgbClr val="00B050"/>
                  </a:solidFill>
                  <a:prstDash val="solid"/>
                </a:ln>
                <a:noFill/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Axiomele</a:t>
            </a:r>
            <a:r>
              <a:rPr lang="en-US" sz="2400" b="0" dirty="0" smtClean="0">
                <a:ln w="18415" cmpd="sng">
                  <a:solidFill>
                    <a:srgbClr val="00B050"/>
                  </a:solidFill>
                  <a:prstDash val="solid"/>
                </a:ln>
                <a:noFill/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 </a:t>
            </a:r>
            <a:r>
              <a:rPr lang="en-US" sz="2400" b="0" dirty="0" err="1" smtClean="0">
                <a:ln w="18415" cmpd="sng">
                  <a:solidFill>
                    <a:srgbClr val="00B050"/>
                  </a:solidFill>
                  <a:prstDash val="solid"/>
                </a:ln>
                <a:noFill/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geometriei</a:t>
            </a:r>
            <a:r>
              <a:rPr lang="en-US" sz="2400" b="0" dirty="0" smtClean="0">
                <a:ln w="18415" cmpd="sng">
                  <a:solidFill>
                    <a:srgbClr val="00B050"/>
                  </a:solidFill>
                  <a:prstDash val="solid"/>
                </a:ln>
                <a:noFill/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 in </a:t>
            </a:r>
            <a:r>
              <a:rPr lang="en-US" sz="2400" b="0" dirty="0" err="1" smtClean="0">
                <a:ln w="18415" cmpd="sng">
                  <a:solidFill>
                    <a:srgbClr val="00B050"/>
                  </a:solidFill>
                  <a:prstDash val="solid"/>
                </a:ln>
                <a:noFill/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spatiu</a:t>
            </a:r>
            <a:endParaRPr lang="en-US" sz="2400" b="0" dirty="0" smtClean="0">
              <a:ln w="18415" cmpd="sng">
                <a:solidFill>
                  <a:srgbClr val="00B050"/>
                </a:solidFill>
                <a:prstDash val="solid"/>
              </a:ln>
              <a:noFill/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V Boli" pitchFamily="2" charset="0"/>
              <a:cs typeface="MV Boli" pitchFamily="2" charset="0"/>
            </a:endParaRPr>
          </a:p>
          <a:p>
            <a:r>
              <a:rPr lang="en-US" sz="2400" b="0" dirty="0" smtClean="0">
                <a:ln w="18415" cmpd="sng">
                  <a:solidFill>
                    <a:srgbClr val="00B050"/>
                  </a:solidFill>
                  <a:prstDash val="solid"/>
                </a:ln>
                <a:noFill/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~</a:t>
            </a:r>
            <a:r>
              <a:rPr lang="en-US" sz="2400" b="0" dirty="0" err="1" smtClean="0">
                <a:ln w="18415" cmpd="sng">
                  <a:solidFill>
                    <a:srgbClr val="00B050"/>
                  </a:solidFill>
                  <a:prstDash val="solid"/>
                </a:ln>
                <a:noFill/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Determinarea</a:t>
            </a:r>
            <a:r>
              <a:rPr lang="en-US" sz="2400" b="0" dirty="0" smtClean="0">
                <a:ln w="18415" cmpd="sng">
                  <a:solidFill>
                    <a:srgbClr val="00B050"/>
                  </a:solidFill>
                  <a:prstDash val="solid"/>
                </a:ln>
                <a:noFill/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 </a:t>
            </a:r>
            <a:r>
              <a:rPr lang="en-US" sz="2400" b="0" dirty="0" err="1" smtClean="0">
                <a:ln w="18415" cmpd="sng">
                  <a:solidFill>
                    <a:srgbClr val="00B050"/>
                  </a:solidFill>
                  <a:prstDash val="solid"/>
                </a:ln>
                <a:noFill/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planului</a:t>
            </a:r>
            <a:endParaRPr lang="en-US" sz="2400" b="0" dirty="0" smtClean="0">
              <a:ln w="18415" cmpd="sng">
                <a:solidFill>
                  <a:srgbClr val="00B050"/>
                </a:solidFill>
                <a:prstDash val="solid"/>
              </a:ln>
              <a:noFill/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V Boli" pitchFamily="2" charset="0"/>
              <a:cs typeface="MV Boli" pitchFamily="2" charset="0"/>
            </a:endParaRPr>
          </a:p>
          <a:p>
            <a:endParaRPr lang="en-US" dirty="0" smtClean="0">
              <a:ln w="12700">
                <a:solidFill>
                  <a:schemeClr val="tx1"/>
                </a:solidFill>
                <a:prstDash val="solid"/>
              </a:ln>
              <a:solidFill>
                <a:schemeClr val="bg2">
                  <a:lumMod val="9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en-US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en-US" dirty="0">
              <a:ln w="12700">
                <a:solidFill>
                  <a:schemeClr val="tx1"/>
                </a:solidFill>
                <a:prstDash val="solid"/>
              </a:ln>
              <a:solidFill>
                <a:schemeClr val="bg2">
                  <a:lumMod val="9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90445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250" advClick="0" advTm="5000">
        <p14:vortex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600"/>
                            </p:stCondLst>
                            <p:childTnLst>
                              <p:par>
                                <p:cTn id="12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100"/>
                            </p:stCondLst>
                            <p:childTnLst>
                              <p:par>
                                <p:cTn id="16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600"/>
                            </p:stCondLst>
                            <p:childTnLst>
                              <p:par>
                                <p:cTn id="20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Axiomele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geometriei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 in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spatiu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V Boli" pitchFamily="2" charset="0"/>
              <a:cs typeface="MV Boli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>
                    <a:latin typeface="Comic Sans MS" pitchFamily="66" charset="0"/>
                  </a:rPr>
                  <a:t>A1    ~ </a:t>
                </a:r>
                <a:r>
                  <a:rPr lang="en-US" dirty="0" err="1" smtClean="0">
                    <a:latin typeface="Comic Sans MS" pitchFamily="66" charset="0"/>
                  </a:rPr>
                  <a:t>Prin</a:t>
                </a:r>
                <a:r>
                  <a:rPr lang="en-US" dirty="0" smtClean="0">
                    <a:latin typeface="Comic Sans MS" pitchFamily="66" charset="0"/>
                  </a:rPr>
                  <a:t> 2 </a:t>
                </a:r>
                <a:r>
                  <a:rPr lang="en-US" dirty="0" err="1" smtClean="0">
                    <a:latin typeface="Comic Sans MS" pitchFamily="66" charset="0"/>
                  </a:rPr>
                  <a:t>puncte</a:t>
                </a:r>
                <a:r>
                  <a:rPr lang="en-US" dirty="0" smtClean="0">
                    <a:latin typeface="Comic Sans MS" pitchFamily="66" charset="0"/>
                  </a:rPr>
                  <a:t> </a:t>
                </a:r>
                <a:r>
                  <a:rPr lang="en-US" dirty="0" err="1" smtClean="0">
                    <a:latin typeface="Comic Sans MS" pitchFamily="66" charset="0"/>
                  </a:rPr>
                  <a:t>distincte</a:t>
                </a:r>
                <a:r>
                  <a:rPr lang="en-US" dirty="0" smtClean="0">
                    <a:latin typeface="Comic Sans MS" pitchFamily="66" charset="0"/>
                  </a:rPr>
                  <a:t> </a:t>
                </a:r>
                <a:r>
                  <a:rPr lang="en-US" dirty="0" err="1" smtClean="0">
                    <a:latin typeface="Comic Sans MS" pitchFamily="66" charset="0"/>
                  </a:rPr>
                  <a:t>trece</a:t>
                </a:r>
                <a:r>
                  <a:rPr lang="en-US" dirty="0" smtClean="0">
                    <a:latin typeface="Comic Sans MS" pitchFamily="66" charset="0"/>
                  </a:rPr>
                  <a:t> o </a:t>
                </a:r>
                <a:r>
                  <a:rPr lang="en-US" dirty="0" err="1" smtClean="0">
                    <a:latin typeface="Comic Sans MS" pitchFamily="66" charset="0"/>
                  </a:rPr>
                  <a:t>singura</a:t>
                </a:r>
                <a:r>
                  <a:rPr lang="en-US" dirty="0" smtClean="0">
                    <a:latin typeface="Comic Sans MS" pitchFamily="66" charset="0"/>
                  </a:rPr>
                  <a:t> </a:t>
                </a:r>
                <a:r>
                  <a:rPr lang="en-US" dirty="0" err="1" smtClean="0">
                    <a:latin typeface="Comic Sans MS" pitchFamily="66" charset="0"/>
                  </a:rPr>
                  <a:t>dreapta</a:t>
                </a:r>
                <a:r>
                  <a:rPr lang="en-US" dirty="0" smtClean="0">
                    <a:latin typeface="Comic Sans MS" pitchFamily="66" charset="0"/>
                  </a:rPr>
                  <a:t>.</a:t>
                </a:r>
              </a:p>
              <a:p>
                <a:pPr marL="0" indent="0">
                  <a:buNone/>
                </a:pPr>
                <a:endParaRPr lang="en-US" dirty="0" smtClean="0">
                  <a:latin typeface="Comic Sans MS" pitchFamily="66" charset="0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Comic Sans MS" pitchFamily="66" charset="0"/>
                  </a:rPr>
                  <a:t> </a:t>
                </a:r>
                <a:endParaRPr lang="en-US" dirty="0" smtClean="0">
                  <a:latin typeface="Comic Sans MS" pitchFamily="66" charset="0"/>
                </a:endParaRPr>
              </a:p>
              <a:p>
                <a:endParaRPr lang="en-US" dirty="0" smtClean="0">
                  <a:latin typeface="Comic Sans MS" pitchFamily="66" charset="0"/>
                </a:endParaRPr>
              </a:p>
              <a:p>
                <a:r>
                  <a:rPr lang="en-US" dirty="0" smtClean="0">
                    <a:latin typeface="Comic Sans MS" pitchFamily="66" charset="0"/>
                  </a:rPr>
                  <a:t>A2    </a:t>
                </a:r>
                <a:r>
                  <a:rPr lang="en-US" dirty="0">
                    <a:latin typeface="Comic Sans MS" pitchFamily="66" charset="0"/>
                  </a:rPr>
                  <a:t>~ </a:t>
                </a:r>
                <a:r>
                  <a:rPr lang="en-US" dirty="0" err="1">
                    <a:latin typeface="Comic Sans MS" pitchFamily="66" charset="0"/>
                  </a:rPr>
                  <a:t>Prin</a:t>
                </a:r>
                <a:r>
                  <a:rPr lang="en-US" dirty="0">
                    <a:latin typeface="Comic Sans MS" pitchFamily="66" charset="0"/>
                  </a:rPr>
                  <a:t> 3 </a:t>
                </a:r>
                <a:r>
                  <a:rPr lang="en-US" dirty="0" err="1">
                    <a:latin typeface="Comic Sans MS" pitchFamily="66" charset="0"/>
                  </a:rPr>
                  <a:t>puncte</a:t>
                </a:r>
                <a:r>
                  <a:rPr lang="en-US" dirty="0">
                    <a:latin typeface="Comic Sans MS" pitchFamily="66" charset="0"/>
                  </a:rPr>
                  <a:t> </a:t>
                </a:r>
                <a:r>
                  <a:rPr lang="en-US" dirty="0" err="1">
                    <a:latin typeface="Comic Sans MS" pitchFamily="66" charset="0"/>
                  </a:rPr>
                  <a:t>necoliniare</a:t>
                </a:r>
                <a:r>
                  <a:rPr lang="en-US" dirty="0">
                    <a:latin typeface="Comic Sans MS" pitchFamily="66" charset="0"/>
                  </a:rPr>
                  <a:t> </a:t>
                </a:r>
                <a:r>
                  <a:rPr lang="en-US" dirty="0" err="1">
                    <a:latin typeface="Comic Sans MS" pitchFamily="66" charset="0"/>
                  </a:rPr>
                  <a:t>trece</a:t>
                </a:r>
                <a:r>
                  <a:rPr lang="en-US" dirty="0">
                    <a:latin typeface="Comic Sans MS" pitchFamily="66" charset="0"/>
                  </a:rPr>
                  <a:t> un </a:t>
                </a:r>
                <a:r>
                  <a:rPr lang="en-US" dirty="0" err="1">
                    <a:latin typeface="Comic Sans MS" pitchFamily="66" charset="0"/>
                  </a:rPr>
                  <a:t>singur</a:t>
                </a:r>
                <a:r>
                  <a:rPr lang="en-US" dirty="0">
                    <a:latin typeface="Comic Sans MS" pitchFamily="66" charset="0"/>
                  </a:rPr>
                  <a:t> plan, 3 </a:t>
                </a:r>
                <a:r>
                  <a:rPr lang="en-US" dirty="0" err="1" smtClean="0">
                    <a:latin typeface="Comic Sans MS" pitchFamily="66" charset="0"/>
                  </a:rPr>
                  <a:t>puncte</a:t>
                </a:r>
                <a:r>
                  <a:rPr lang="en-US" dirty="0" smtClean="0">
                    <a:latin typeface="Comic Sans MS" pitchFamily="66" charset="0"/>
                  </a:rPr>
                  <a:t> </a:t>
                </a:r>
                <a:r>
                  <a:rPr lang="en-US" dirty="0" err="1">
                    <a:latin typeface="Comic Sans MS" pitchFamily="66" charset="0"/>
                  </a:rPr>
                  <a:t>necoliniare</a:t>
                </a:r>
                <a:r>
                  <a:rPr lang="en-US" dirty="0">
                    <a:latin typeface="Comic Sans MS" pitchFamily="66" charset="0"/>
                  </a:rPr>
                  <a:t> </a:t>
                </a:r>
                <a:r>
                  <a:rPr lang="en-US" dirty="0" err="1">
                    <a:latin typeface="Comic Sans MS" pitchFamily="66" charset="0"/>
                  </a:rPr>
                  <a:t>determina</a:t>
                </a:r>
                <a:r>
                  <a:rPr lang="en-US" dirty="0">
                    <a:latin typeface="Comic Sans MS" pitchFamily="66" charset="0"/>
                  </a:rPr>
                  <a:t> un </a:t>
                </a:r>
                <a:r>
                  <a:rPr lang="en-US" dirty="0" smtClean="0">
                    <a:latin typeface="Comic Sans MS" pitchFamily="66" charset="0"/>
                  </a:rPr>
                  <a:t>plan.</a:t>
                </a:r>
              </a:p>
              <a:p>
                <a:pPr marL="0" indent="0">
                  <a:buNone/>
                </a:pPr>
                <a:r>
                  <a:rPr lang="en-US" dirty="0" smtClean="0">
                    <a:latin typeface="Comic Sans MS" pitchFamily="66" charset="0"/>
                  </a:rPr>
                  <a:t>                </a:t>
                </a:r>
              </a:p>
              <a:p>
                <a:pPr marL="0" indent="0">
                  <a:buNone/>
                </a:pPr>
                <a:r>
                  <a:rPr lang="en-US" dirty="0" smtClean="0">
                    <a:latin typeface="Comic Sans MS" pitchFamily="66" charset="0"/>
                  </a:rPr>
                  <a:t>                        </a:t>
                </a:r>
                <a:endParaRPr lang="en-US" dirty="0">
                  <a:latin typeface="Comic Sans MS" pitchFamily="66" charset="0"/>
                </a:endParaRPr>
              </a:p>
              <a:p>
                <a:pPr marL="0" lvl="0" indent="0">
                  <a:buClr>
                    <a:srgbClr val="FE8637"/>
                  </a:buClr>
                  <a:buNone/>
                </a:pPr>
                <a:r>
                  <a:rPr lang="en-US" dirty="0" smtClean="0">
                    <a:latin typeface="Comic Sans MS" pitchFamily="66" charset="0"/>
                  </a:rPr>
                  <a:t>                   </a:t>
                </a:r>
                <a14:m>
                  <m:oMath xmlns:m="http://schemas.openxmlformats.org/officeDocument/2006/math">
                    <m:r>
                      <a:rPr lang="en-US" b="1" i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𝛂</m:t>
                    </m:r>
                  </m:oMath>
                </a14:m>
                <a:endParaRPr lang="en-US" b="1" dirty="0">
                  <a:solidFill>
                    <a:prstClr val="black"/>
                  </a:solidFill>
                  <a:latin typeface="Comic Sans MS" pitchFamily="66" charset="0"/>
                </a:endParaRPr>
              </a:p>
              <a:p>
                <a:pPr marL="0" lvl="0" indent="0">
                  <a:buClr>
                    <a:srgbClr val="FE8637"/>
                  </a:buClr>
                  <a:buNone/>
                </a:pPr>
                <a:endParaRPr lang="en-US" dirty="0">
                  <a:latin typeface="Comic Sans MS" pitchFamily="66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5"/>
                <a:stretch>
                  <a:fillRect l="-1224" t="-10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Connector 4"/>
          <p:cNvCxnSpPr/>
          <p:nvPr/>
        </p:nvCxnSpPr>
        <p:spPr>
          <a:xfrm>
            <a:off x="1331640" y="3140968"/>
            <a:ext cx="273630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5220072" y="2420333"/>
                <a:ext cx="2304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Comic Sans MS" pitchFamily="66" charset="0"/>
                  </a:rPr>
                  <a:t>A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≠</m:t>
                    </m:r>
                  </m:oMath>
                </a14:m>
                <a:r>
                  <a:rPr lang="en-US" dirty="0" smtClean="0">
                    <a:latin typeface="Comic Sans MS" pitchFamily="66" charset="0"/>
                  </a:rPr>
                  <a:t> B  </a:t>
                </a:r>
                <a:r>
                  <a:rPr lang="en-US" dirty="0" err="1" smtClean="0">
                    <a:latin typeface="Comic Sans MS" pitchFamily="66" charset="0"/>
                  </a:rPr>
                  <a:t>dreapta</a:t>
                </a:r>
                <a:r>
                  <a:rPr lang="en-US" dirty="0" smtClean="0">
                    <a:latin typeface="Comic Sans MS" pitchFamily="66" charset="0"/>
                  </a:rPr>
                  <a:t> AB</a:t>
                </a:r>
                <a:endParaRPr lang="en-US" dirty="0">
                  <a:latin typeface="Comic Sans MS" pitchFamily="66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072" y="2420333"/>
                <a:ext cx="2304256" cy="369332"/>
              </a:xfrm>
              <a:prstGeom prst="rect">
                <a:avLst/>
              </a:prstGeom>
              <a:blipFill rotWithShape="1">
                <a:blip r:embed="rId6"/>
                <a:stretch>
                  <a:fillRect l="-2116" t="-655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2369627" y="4526246"/>
                <a:ext cx="2232248" cy="216024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  <a:scene3d>
                <a:camera prst="isometricOffAxis2Top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A8C63EF2-3A0D-4783-804A-BBF72A3C1248}" type="mathplaceholder">
                        <a:rPr lang="en-US" i="1" smtClean="0">
                          <a:latin typeface="Cambria Math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9627" y="4526246"/>
                <a:ext cx="2232248" cy="216024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3356864" y="4994296"/>
            <a:ext cx="3960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A </a:t>
            </a:r>
          </a:p>
          <a:p>
            <a:r>
              <a:rPr lang="en-US" sz="1400" dirty="0">
                <a:latin typeface="Comic Sans MS" pitchFamily="66" charset="0"/>
              </a:rPr>
              <a:t>x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         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68688" y="5283199"/>
            <a:ext cx="4524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C</a:t>
            </a:r>
          </a:p>
          <a:p>
            <a:pPr>
              <a:tabLst>
                <a:tab pos="36000" algn="l"/>
              </a:tabLst>
            </a:pPr>
            <a:r>
              <a:rPr lang="en-US" sz="1400" dirty="0">
                <a:latin typeface="Comic Sans MS" pitchFamily="66" charset="0"/>
              </a:rPr>
              <a:t>x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89853" y="5283200"/>
            <a:ext cx="584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B</a:t>
            </a:r>
          </a:p>
          <a:p>
            <a:r>
              <a:rPr lang="en-US" sz="1400" dirty="0">
                <a:latin typeface="Comic Sans MS" pitchFamily="66" charset="0"/>
              </a:rPr>
              <a:t>x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1543267" y="2643372"/>
            <a:ext cx="2877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  <a:cs typeface="Angsana New" pitchFamily="18" charset="-34"/>
              </a:rPr>
              <a:t>A                        B     </a:t>
            </a:r>
          </a:p>
          <a:p>
            <a:r>
              <a:rPr lang="en-US" sz="1400" dirty="0" smtClean="0">
                <a:latin typeface="Comic Sans MS" pitchFamily="66" charset="0"/>
                <a:cs typeface="Angsana New" pitchFamily="18" charset="-34"/>
              </a:rPr>
              <a:t>x</a:t>
            </a:r>
            <a:r>
              <a:rPr lang="en-US" dirty="0" smtClean="0">
                <a:latin typeface="Comic Sans MS" pitchFamily="66" charset="0"/>
                <a:cs typeface="Angsana New" pitchFamily="18" charset="-34"/>
              </a:rPr>
              <a:t>                        </a:t>
            </a:r>
            <a:r>
              <a:rPr lang="en-US" sz="1400" dirty="0" smtClean="0">
                <a:latin typeface="Comic Sans MS" pitchFamily="66" charset="0"/>
                <a:cs typeface="Angsana New" pitchFamily="18" charset="-34"/>
              </a:rPr>
              <a:t> </a:t>
            </a:r>
            <a:r>
              <a:rPr lang="en-US" sz="1400" dirty="0" err="1" smtClean="0">
                <a:latin typeface="Comic Sans MS" pitchFamily="66" charset="0"/>
                <a:cs typeface="Angsana New" pitchFamily="18" charset="-34"/>
              </a:rPr>
              <a:t>x</a:t>
            </a:r>
            <a:r>
              <a:rPr lang="en-US" sz="1400" dirty="0" smtClean="0">
                <a:latin typeface="Comic Sans MS" pitchFamily="66" charset="0"/>
                <a:cs typeface="Angsana New" pitchFamily="18" charset="-34"/>
              </a:rPr>
              <a:t>    </a:t>
            </a:r>
            <a:endParaRPr lang="en-US" sz="1600" dirty="0">
              <a:latin typeface="Comic Sans MS" pitchFamily="66" charset="0"/>
              <a:cs typeface="Angsana New" pitchFamily="18" charset="-34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/>
              <p:cNvSpPr txBox="1"/>
              <p:nvPr/>
            </p:nvSpPr>
            <p:spPr>
              <a:xfrm>
                <a:off x="5508104" y="5085184"/>
                <a:ext cx="20162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𝛼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=(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𝐴𝐵𝐶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US" dirty="0">
                  <a:latin typeface="Comic Sans MS" pitchFamily="66" charset="0"/>
                </a:endParaRPr>
              </a:p>
            </p:txBody>
          </p:sp>
        </mc:Choice>
        <mc:Fallback xmlns="">
          <p:sp>
            <p:nvSpPr>
              <p:cNvPr id="69" name="TextBox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104" y="5085184"/>
                <a:ext cx="2016224" cy="369332"/>
              </a:xfrm>
              <a:prstGeom prst="rect">
                <a:avLst/>
              </a:prstGeom>
              <a:blipFill rotWithShape="1">
                <a:blip r:embed="rId8"/>
                <a:stretch>
                  <a:fillRect t="-655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10112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7000">
        <p14:ripple/>
        <p:sndAc>
          <p:stSnd>
            <p:snd r:embed="rId3" name="wind.wav"/>
          </p:stSnd>
        </p:sndAc>
      </p:transition>
    </mc:Choice>
    <mc:Fallback xmlns="">
      <p:transition spd="slow" advClick="0" advTm="7000">
        <p:fade/>
        <p:sndAc>
          <p:stSnd>
            <p:snd r:embed="rId9" name="wind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7467600" cy="6141296"/>
          </a:xfrm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A3     ~</a:t>
            </a:r>
            <a:r>
              <a:rPr lang="en-US" dirty="0" err="1" smtClean="0">
                <a:latin typeface="Comic Sans MS" pitchFamily="66" charset="0"/>
              </a:rPr>
              <a:t>Daca</a:t>
            </a:r>
            <a:r>
              <a:rPr lang="en-US" dirty="0" smtClean="0">
                <a:latin typeface="Comic Sans MS" pitchFamily="66" charset="0"/>
              </a:rPr>
              <a:t> 2 </a:t>
            </a:r>
            <a:r>
              <a:rPr lang="en-US" dirty="0" err="1" smtClean="0">
                <a:latin typeface="Comic Sans MS" pitchFamily="66" charset="0"/>
              </a:rPr>
              <a:t>puncte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distincte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sunt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incluse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intr</a:t>
            </a:r>
            <a:r>
              <a:rPr lang="en-US" dirty="0" smtClean="0">
                <a:latin typeface="Comic Sans MS" pitchFamily="66" charset="0"/>
              </a:rPr>
              <a:t>-un plan </a:t>
            </a:r>
            <a:r>
              <a:rPr lang="en-US" dirty="0" err="1" smtClean="0">
                <a:latin typeface="Comic Sans MS" pitchFamily="66" charset="0"/>
              </a:rPr>
              <a:t>atunci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dreapta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determinata</a:t>
            </a:r>
            <a:r>
              <a:rPr lang="en-US" dirty="0" smtClean="0">
                <a:latin typeface="Comic Sans MS" pitchFamily="66" charset="0"/>
              </a:rPr>
              <a:t> de </a:t>
            </a:r>
            <a:r>
              <a:rPr lang="en-US" dirty="0" err="1" smtClean="0">
                <a:latin typeface="Comic Sans MS" pitchFamily="66" charset="0"/>
              </a:rPr>
              <a:t>ele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este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inclusa</a:t>
            </a:r>
            <a:r>
              <a:rPr lang="en-US" dirty="0" smtClean="0">
                <a:latin typeface="Comic Sans MS" pitchFamily="66" charset="0"/>
              </a:rPr>
              <a:t> in plan.</a:t>
            </a:r>
          </a:p>
          <a:p>
            <a:endParaRPr lang="en-US" dirty="0">
              <a:latin typeface="Comic Sans MS" pitchFamily="66" charset="0"/>
            </a:endParaRPr>
          </a:p>
          <a:p>
            <a:endParaRPr lang="en-US" dirty="0" smtClean="0">
              <a:latin typeface="Comic Sans MS" pitchFamily="66" charset="0"/>
            </a:endParaRPr>
          </a:p>
          <a:p>
            <a:endParaRPr lang="en-US" dirty="0">
              <a:latin typeface="Comic Sans MS" pitchFamily="66" charset="0"/>
            </a:endParaRP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A4     ~</a:t>
            </a:r>
            <a:r>
              <a:rPr lang="en-US" dirty="0" err="1" smtClean="0">
                <a:latin typeface="Comic Sans MS" pitchFamily="66" charset="0"/>
              </a:rPr>
              <a:t>Daca</a:t>
            </a:r>
            <a:r>
              <a:rPr lang="en-US" dirty="0" smtClean="0">
                <a:latin typeface="Comic Sans MS" pitchFamily="66" charset="0"/>
              </a:rPr>
              <a:t> 2 plane au un </a:t>
            </a:r>
            <a:r>
              <a:rPr lang="en-US" dirty="0" err="1" smtClean="0">
                <a:latin typeface="Comic Sans MS" pitchFamily="66" charset="0"/>
              </a:rPr>
              <a:t>punct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comun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atunci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intersectia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lor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este</a:t>
            </a:r>
            <a:r>
              <a:rPr lang="en-US" dirty="0" smtClean="0">
                <a:latin typeface="Comic Sans MS" pitchFamily="66" charset="0"/>
              </a:rPr>
              <a:t> o </a:t>
            </a:r>
            <a:r>
              <a:rPr lang="en-US" dirty="0" err="1" smtClean="0">
                <a:latin typeface="Comic Sans MS" pitchFamily="66" charset="0"/>
              </a:rPr>
              <a:t>dreapta</a:t>
            </a:r>
            <a:r>
              <a:rPr lang="en-US" dirty="0" smtClean="0">
                <a:latin typeface="Comic Sans MS" pitchFamily="66" charset="0"/>
              </a:rPr>
              <a:t>.</a:t>
            </a:r>
          </a:p>
          <a:p>
            <a:pPr marL="0" indent="0">
              <a:buNone/>
            </a:pPr>
            <a:endParaRPr lang="en-US" dirty="0"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403648" y="1700808"/>
                <a:ext cx="2016224" cy="18002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  <a:scene3d>
                <a:camera prst="isometricOffAxis2Top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EB4F8743-830E-4721-A521-8259B63595F2}" type="mathplaceholder">
                        <a:rPr lang="en-US" i="1" smtClean="0">
                          <a:latin typeface="Cambria Math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1700808"/>
                <a:ext cx="2016224" cy="18002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259632" y="2421671"/>
                <a:ext cx="4320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0" smtClean="0">
                          <a:latin typeface="Cambria Math"/>
                          <a:ea typeface="Cambria Math"/>
                        </a:rPr>
                        <m:t>𝛂</m:t>
                      </m:r>
                    </m:oMath>
                  </m:oMathPara>
                </a14:m>
                <a:endParaRPr lang="en-US" b="1" dirty="0">
                  <a:latin typeface="MV Boli" pitchFamily="2" charset="0"/>
                  <a:cs typeface="MV Boli" pitchFamily="2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2421671"/>
                <a:ext cx="432048" cy="369332"/>
              </a:xfrm>
              <a:prstGeom prst="rect">
                <a:avLst/>
              </a:prstGeom>
              <a:blipFill rotWithShape="1">
                <a:blip r:embed="rId3"/>
                <a:stretch>
                  <a:fillRect t="-4918" r="-26761" b="-278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Connector 6"/>
          <p:cNvCxnSpPr/>
          <p:nvPr/>
        </p:nvCxnSpPr>
        <p:spPr>
          <a:xfrm>
            <a:off x="1799820" y="2608019"/>
            <a:ext cx="1440160" cy="10801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818869" y="2173506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A</a:t>
            </a:r>
            <a:r>
              <a:rPr lang="en-US" sz="1400" dirty="0" smtClean="0">
                <a:latin typeface="Comic Sans MS" pitchFamily="66" charset="0"/>
              </a:rPr>
              <a:t>x</a:t>
            </a:r>
            <a:endParaRPr lang="en-US" sz="1400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61651" y="2227014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B</a:t>
            </a:r>
          </a:p>
          <a:p>
            <a:r>
              <a:rPr lang="en-US" sz="1400" dirty="0" smtClean="0">
                <a:latin typeface="Comic Sans MS" pitchFamily="66" charset="0"/>
              </a:rPr>
              <a:t>x</a:t>
            </a:r>
            <a:endParaRPr lang="en-US" sz="1400" dirty="0"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364088" y="1988840"/>
                <a:ext cx="10081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A,B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en-US" i="1" smtClean="0">
                        <a:latin typeface="Cambria Math"/>
                        <a:ea typeface="Cambria Math"/>
                      </a:rPr>
                      <m:t>𝛼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088" y="1988840"/>
                <a:ext cx="1008112" cy="369332"/>
              </a:xfrm>
              <a:prstGeom prst="rect">
                <a:avLst/>
              </a:prstGeom>
              <a:blipFill rotWithShape="1">
                <a:blip r:embed="rId4"/>
                <a:stretch>
                  <a:fillRect l="-5455" t="-8197" r="-9091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/>
          <p:cNvSpPr/>
          <p:nvPr/>
        </p:nvSpPr>
        <p:spPr>
          <a:xfrm>
            <a:off x="1043608" y="4293096"/>
            <a:ext cx="1224136" cy="1080120"/>
          </a:xfrm>
          <a:prstGeom prst="rect">
            <a:avLst/>
          </a:prstGeom>
          <a:noFill/>
          <a:ln>
            <a:solidFill>
              <a:schemeClr val="tx1"/>
            </a:solidFill>
          </a:ln>
          <a:scene3d>
            <a:camera prst="isometricOffAxis2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613145" y="4833156"/>
            <a:ext cx="1309197" cy="1223184"/>
          </a:xfrm>
          <a:prstGeom prst="rect">
            <a:avLst/>
          </a:prstGeom>
          <a:noFill/>
          <a:ln w="19050">
            <a:solidFill>
              <a:schemeClr val="tx1"/>
            </a:solidFill>
          </a:ln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1383196" y="5174435"/>
            <a:ext cx="544959" cy="36004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1681026" y="4149080"/>
                <a:ext cx="25692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𝛽</m:t>
                      </m:r>
                    </m:oMath>
                  </m:oMathPara>
                </a14:m>
                <a:endParaRPr lang="en-US" dirty="0">
                  <a:latin typeface="Comic Sans MS" pitchFamily="66" charset="0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1026" y="4149080"/>
                <a:ext cx="256927" cy="369332"/>
              </a:xfrm>
              <a:prstGeom prst="rect">
                <a:avLst/>
              </a:prstGeom>
              <a:blipFill rotWithShape="1">
                <a:blip r:embed="rId5"/>
                <a:stretch>
                  <a:fillRect l="-7143" t="-6667" r="-73810" b="-2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2322946" y="5391046"/>
                <a:ext cx="39390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1" i="0" smtClean="0">
                          <a:latin typeface="Cambria Math"/>
                          <a:ea typeface="Cambria Math"/>
                        </a:rPr>
                        <m:t>𝛂</m:t>
                      </m:r>
                    </m:oMath>
                  </m:oMathPara>
                </a14:m>
                <a:endParaRPr lang="en-US" b="1" dirty="0">
                  <a:latin typeface="Comic Sans MS" pitchFamily="66" charset="0"/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2946" y="5391046"/>
                <a:ext cx="393907" cy="369332"/>
              </a:xfrm>
              <a:prstGeom prst="rect">
                <a:avLst/>
              </a:prstGeom>
              <a:blipFill rotWithShape="1">
                <a:blip r:embed="rId6"/>
                <a:stretch>
                  <a:fillRect t="-6557" r="-29231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/>
          <p:cNvSpPr txBox="1"/>
          <p:nvPr/>
        </p:nvSpPr>
        <p:spPr>
          <a:xfrm>
            <a:off x="1106071" y="5444748"/>
            <a:ext cx="435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B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36094" y="4896902"/>
            <a:ext cx="333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A</a:t>
            </a:r>
            <a:endParaRPr lang="en-US" dirty="0"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3887924" y="4347772"/>
                <a:ext cx="29523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𝛼</m:t>
                      </m:r>
                      <m:r>
                        <a:rPr lang="en-US" i="1" smtClean="0">
                          <a:latin typeface="Cambria Math"/>
                          <a:ea typeface="Cambria Math"/>
                        </a:rPr>
                        <m:t>∩</m:t>
                      </m:r>
                      <m:r>
                        <a:rPr lang="en-US" i="1" smtClean="0">
                          <a:latin typeface="Cambria Math"/>
                          <a:ea typeface="Cambria Math"/>
                        </a:rPr>
                        <m:t>𝛽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→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𝛼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∩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𝛽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𝐴𝐵</m:t>
                      </m:r>
                    </m:oMath>
                  </m:oMathPara>
                </a14:m>
                <a:endParaRPr lang="en-US" dirty="0">
                  <a:latin typeface="Comic Sans MS" pitchFamily="66" charset="0"/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7924" y="4347772"/>
                <a:ext cx="2952328" cy="369332"/>
              </a:xfrm>
              <a:prstGeom prst="rect">
                <a:avLst/>
              </a:prstGeom>
              <a:blipFill rotWithShape="1">
                <a:blip r:embed="rId7"/>
                <a:stretch>
                  <a:fillRect t="-6557" r="-1653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061" y="1487706"/>
            <a:ext cx="1371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7602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9000">
        <p:pull/>
      </p:transition>
    </mc:Choice>
    <mc:Fallback xmlns="">
      <p:transition spd="slow" advClick="0" advTm="9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476672"/>
            <a:ext cx="7529264" cy="5997280"/>
          </a:xfrm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A5     ~In </a:t>
            </a:r>
            <a:r>
              <a:rPr lang="en-US" dirty="0" err="1" smtClean="0">
                <a:latin typeface="Comic Sans MS" pitchFamily="66" charset="0"/>
              </a:rPr>
              <a:t>spatiu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exista</a:t>
            </a:r>
            <a:r>
              <a:rPr lang="en-US" dirty="0" smtClean="0">
                <a:latin typeface="Comic Sans MS" pitchFamily="66" charset="0"/>
              </a:rPr>
              <a:t> 4 </a:t>
            </a:r>
            <a:r>
              <a:rPr lang="en-US" dirty="0" err="1" smtClean="0">
                <a:latin typeface="Comic Sans MS" pitchFamily="66" charset="0"/>
              </a:rPr>
              <a:t>puncte</a:t>
            </a:r>
            <a:r>
              <a:rPr lang="en-US" dirty="0" smtClean="0">
                <a:latin typeface="Comic Sans MS" pitchFamily="66" charset="0"/>
              </a:rPr>
              <a:t> situate in </a:t>
            </a:r>
            <a:r>
              <a:rPr lang="en-US" dirty="0" err="1" smtClean="0">
                <a:latin typeface="Comic Sans MS" pitchFamily="66" charset="0"/>
              </a:rPr>
              <a:t>acelasi</a:t>
            </a:r>
            <a:r>
              <a:rPr lang="en-US" dirty="0" smtClean="0">
                <a:latin typeface="Comic Sans MS" pitchFamily="66" charset="0"/>
              </a:rPr>
              <a:t> plan (</a:t>
            </a:r>
            <a:r>
              <a:rPr lang="en-US" dirty="0" err="1" smtClean="0">
                <a:latin typeface="Comic Sans MS" pitchFamily="66" charset="0"/>
              </a:rPr>
              <a:t>necoplanare</a:t>
            </a:r>
            <a:r>
              <a:rPr lang="en-US" dirty="0" smtClean="0">
                <a:latin typeface="Comic Sans MS" pitchFamily="66" charset="0"/>
              </a:rPr>
              <a:t>).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19672" y="1556792"/>
            <a:ext cx="1656184" cy="2088232"/>
          </a:xfrm>
          <a:prstGeom prst="rect">
            <a:avLst/>
          </a:prstGeom>
          <a:noFill/>
          <a:ln>
            <a:solidFill>
              <a:schemeClr val="tx1"/>
            </a:solidFill>
          </a:ln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331640" y="2516343"/>
                <a:ext cx="3600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0" smtClean="0">
                          <a:latin typeface="Cambria Math"/>
                          <a:ea typeface="Cambria Math"/>
                        </a:rPr>
                        <m:t>𝛂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640" y="2516343"/>
                <a:ext cx="360040" cy="369332"/>
              </a:xfrm>
              <a:prstGeom prst="rect">
                <a:avLst/>
              </a:prstGeom>
              <a:blipFill rotWithShape="1">
                <a:blip r:embed="rId3"/>
                <a:stretch>
                  <a:fillRect t="-8333" r="-26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1818000" y="2119100"/>
            <a:ext cx="3960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A</a:t>
            </a:r>
          </a:p>
          <a:p>
            <a:r>
              <a:rPr lang="en-US" sz="1400" dirty="0" smtClean="0">
                <a:latin typeface="Comic Sans MS" pitchFamily="66" charset="0"/>
              </a:rPr>
              <a:t>x</a:t>
            </a:r>
            <a:r>
              <a:rPr lang="en-US" dirty="0" smtClean="0">
                <a:latin typeface="Comic Sans MS" pitchFamily="66" charset="0"/>
              </a:rPr>
              <a:t> 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3520" y="2023973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C</a:t>
            </a:r>
          </a:p>
          <a:p>
            <a:r>
              <a:rPr lang="en-US" sz="1400" dirty="0" smtClean="0">
                <a:latin typeface="Comic Sans MS" pitchFamily="66" charset="0"/>
              </a:rPr>
              <a:t>x</a:t>
            </a:r>
            <a:endParaRPr lang="en-US" sz="1400" dirty="0"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59689" y="2224938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B</a:t>
            </a:r>
          </a:p>
          <a:p>
            <a:r>
              <a:rPr lang="en-US" sz="1400" dirty="0">
                <a:latin typeface="Comic Sans MS" pitchFamily="66" charset="0"/>
              </a:rPr>
              <a:t>x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10387" y="1441069"/>
            <a:ext cx="6601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D</a:t>
            </a:r>
          </a:p>
          <a:p>
            <a:r>
              <a:rPr lang="en-US" sz="1400" dirty="0">
                <a:latin typeface="Comic Sans MS" pitchFamily="66" charset="0"/>
              </a:rPr>
              <a:t>x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283968" y="1743313"/>
                <a:ext cx="309634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Comic Sans MS" pitchFamily="66" charset="0"/>
                  </a:rPr>
                  <a:t>A,B,C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en-US" i="1" smtClean="0">
                        <a:latin typeface="Cambria Math"/>
                        <a:ea typeface="Cambria Math"/>
                      </a:rPr>
                      <m:t>𝛼</m:t>
                    </m:r>
                  </m:oMath>
                </a14:m>
                <a:endParaRPr lang="en-US" dirty="0" smtClean="0">
                  <a:latin typeface="Comic Sans MS" pitchFamily="66" charset="0"/>
                  <a:ea typeface="Cambria Math"/>
                </a:endParaRPr>
              </a:p>
              <a:p>
                <a:r>
                  <a:rPr lang="en-US" dirty="0" smtClean="0">
                    <a:latin typeface="Comic Sans MS" pitchFamily="66" charset="0"/>
                  </a:rPr>
                  <a:t>D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en-US" i="1" smtClean="0">
                        <a:latin typeface="Cambria Math"/>
                        <a:ea typeface="Cambria Math"/>
                      </a:rPr>
                      <m:t>𝛼</m:t>
                    </m:r>
                  </m:oMath>
                </a14:m>
                <a:endParaRPr lang="en-US" dirty="0">
                  <a:latin typeface="Comic Sans MS" pitchFamily="66" charset="0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968" y="1743313"/>
                <a:ext cx="3096344" cy="646331"/>
              </a:xfrm>
              <a:prstGeom prst="rect">
                <a:avLst/>
              </a:prstGeom>
              <a:blipFill rotWithShape="1">
                <a:blip r:embed="rId4"/>
                <a:stretch>
                  <a:fillRect l="-1772" t="-3774" b="-150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Connector 11"/>
          <p:cNvCxnSpPr/>
          <p:nvPr/>
        </p:nvCxnSpPr>
        <p:spPr>
          <a:xfrm flipV="1">
            <a:off x="4542408" y="2156169"/>
            <a:ext cx="144016" cy="13753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107408" y="2535349"/>
            <a:ext cx="4209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A,B,C,D – </a:t>
            </a:r>
            <a:r>
              <a:rPr lang="en-US" dirty="0" err="1" smtClean="0">
                <a:latin typeface="Comic Sans MS" pitchFamily="66" charset="0"/>
              </a:rPr>
              <a:t>necoplanare</a:t>
            </a:r>
            <a:r>
              <a:rPr lang="en-US" dirty="0" smtClean="0">
                <a:latin typeface="Comic Sans MS" pitchFamily="66" charset="0"/>
              </a:rPr>
              <a:t> (</a:t>
            </a:r>
            <a:r>
              <a:rPr lang="en-US" dirty="0" err="1" smtClean="0">
                <a:latin typeface="Comic Sans MS" pitchFamily="66" charset="0"/>
              </a:rPr>
              <a:t>nesituate</a:t>
            </a:r>
            <a:r>
              <a:rPr lang="en-US" dirty="0" smtClean="0">
                <a:latin typeface="Comic Sans MS" pitchFamily="66" charset="0"/>
              </a:rPr>
              <a:t> in </a:t>
            </a:r>
            <a:r>
              <a:rPr lang="en-US" dirty="0" err="1" smtClean="0">
                <a:latin typeface="Comic Sans MS" pitchFamily="66" charset="0"/>
              </a:rPr>
              <a:t>acelasi</a:t>
            </a:r>
            <a:r>
              <a:rPr lang="en-US" dirty="0" smtClean="0">
                <a:latin typeface="Comic Sans MS" pitchFamily="66" charset="0"/>
              </a:rPr>
              <a:t> plan)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013176"/>
            <a:ext cx="1139825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6141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6000">
        <p14:prism/>
        <p:sndAc>
          <p:stSnd>
            <p:snd r:embed="rId2" name="wind.wav"/>
          </p:stSnd>
        </p:sndAc>
      </p:transition>
    </mc:Choice>
    <mc:Fallback xmlns="">
      <p:transition spd="slow" advClick="0" advTm="6000">
        <p:fade/>
        <p:sndAc>
          <p:stSnd>
            <p:snd r:embed="rId6" name="wind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4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4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4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4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4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Determinarea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planului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V Boli" pitchFamily="2" charset="0"/>
              <a:cs typeface="MV Boli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14560" y="1556792"/>
            <a:ext cx="7467600" cy="4873752"/>
          </a:xfrm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1) </a:t>
            </a:r>
            <a:r>
              <a:rPr lang="en-US" dirty="0">
                <a:latin typeface="Comic Sans MS" pitchFamily="66" charset="0"/>
              </a:rPr>
              <a:t>3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puncte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necoliniare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determina</a:t>
            </a:r>
            <a:r>
              <a:rPr lang="en-US" dirty="0" smtClean="0">
                <a:latin typeface="Comic Sans MS" pitchFamily="66" charset="0"/>
              </a:rPr>
              <a:t> un plan.</a:t>
            </a:r>
          </a:p>
          <a:p>
            <a:r>
              <a:rPr lang="en-US" dirty="0" smtClean="0">
                <a:latin typeface="Comic Sans MS" pitchFamily="66" charset="0"/>
              </a:rPr>
              <a:t>2) O </a:t>
            </a:r>
            <a:r>
              <a:rPr lang="en-US" dirty="0" err="1" smtClean="0">
                <a:latin typeface="Comic Sans MS" pitchFamily="66" charset="0"/>
              </a:rPr>
              <a:t>dreapta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si</a:t>
            </a:r>
            <a:r>
              <a:rPr lang="en-US" dirty="0" smtClean="0">
                <a:latin typeface="Comic Sans MS" pitchFamily="66" charset="0"/>
              </a:rPr>
              <a:t> un </a:t>
            </a:r>
            <a:r>
              <a:rPr lang="en-US" dirty="0" err="1" smtClean="0">
                <a:latin typeface="Comic Sans MS" pitchFamily="66" charset="0"/>
              </a:rPr>
              <a:t>punct</a:t>
            </a:r>
            <a:r>
              <a:rPr lang="en-US" dirty="0" smtClean="0">
                <a:latin typeface="Comic Sans MS" pitchFamily="66" charset="0"/>
              </a:rPr>
              <a:t> exterior </a:t>
            </a:r>
            <a:r>
              <a:rPr lang="en-US" dirty="0" err="1" smtClean="0">
                <a:latin typeface="Comic Sans MS" pitchFamily="66" charset="0"/>
              </a:rPr>
              <a:t>ei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determina</a:t>
            </a:r>
            <a:r>
              <a:rPr lang="en-US" dirty="0" smtClean="0">
                <a:latin typeface="Comic Sans MS" pitchFamily="66" charset="0"/>
              </a:rPr>
              <a:t> un plan.</a:t>
            </a:r>
          </a:p>
          <a:p>
            <a:endParaRPr lang="en-US" dirty="0">
              <a:latin typeface="Comic Sans MS" pitchFamily="66" charset="0"/>
            </a:endParaRPr>
          </a:p>
          <a:p>
            <a:endParaRPr lang="en-US" dirty="0" smtClean="0">
              <a:latin typeface="Comic Sans MS" pitchFamily="66" charset="0"/>
            </a:endParaRPr>
          </a:p>
          <a:p>
            <a:pPr marL="0" indent="0">
              <a:buNone/>
            </a:pP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3) 2 </a:t>
            </a:r>
            <a:r>
              <a:rPr lang="en-US" dirty="0" err="1" smtClean="0">
                <a:latin typeface="Comic Sans MS" pitchFamily="66" charset="0"/>
              </a:rPr>
              <a:t>drepte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concurente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determina</a:t>
            </a:r>
            <a:r>
              <a:rPr lang="en-US" dirty="0" smtClean="0">
                <a:latin typeface="Comic Sans MS" pitchFamily="66" charset="0"/>
              </a:rPr>
              <a:t> un plan.</a:t>
            </a:r>
          </a:p>
          <a:p>
            <a:endParaRPr lang="en-US" dirty="0" smtClean="0">
              <a:latin typeface="Comic Sans MS" pitchFamily="66" charset="0"/>
            </a:endParaRPr>
          </a:p>
          <a:p>
            <a:endParaRPr lang="en-US" dirty="0"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69312" y="2021189"/>
            <a:ext cx="2160240" cy="3024336"/>
          </a:xfrm>
          <a:prstGeom prst="rect">
            <a:avLst/>
          </a:prstGeom>
          <a:noFill/>
          <a:ln>
            <a:solidFill>
              <a:schemeClr val="tx1"/>
            </a:solidFill>
          </a:ln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1382437" y="3694634"/>
            <a:ext cx="1728192" cy="5400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475656" y="3225580"/>
            <a:ext cx="36004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A</a:t>
            </a:r>
          </a:p>
          <a:p>
            <a:r>
              <a:rPr lang="en-US" sz="1600" dirty="0">
                <a:latin typeface="Comic Sans MS" pitchFamily="66" charset="0"/>
              </a:rPr>
              <a:t>x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449432" y="3259853"/>
            <a:ext cx="33054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B</a:t>
            </a:r>
          </a:p>
          <a:p>
            <a:r>
              <a:rPr lang="en-US" sz="1600" dirty="0">
                <a:latin typeface="Comic Sans MS" pitchFamily="66" charset="0"/>
              </a:rPr>
              <a:t>x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870219" y="344607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d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84469" y="2831625"/>
            <a:ext cx="3241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C</a:t>
            </a:r>
          </a:p>
          <a:p>
            <a:r>
              <a:rPr lang="en-US" sz="1400" dirty="0">
                <a:latin typeface="Comic Sans MS" pitchFamily="66" charset="0"/>
              </a:rPr>
              <a:t>x</a:t>
            </a:r>
            <a:endParaRPr lang="en-US" sz="1400" dirty="0" smtClean="0"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515201" y="3124012"/>
                <a:ext cx="4320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0" smtClean="0">
                          <a:latin typeface="Cambria Math"/>
                          <a:ea typeface="Cambria Math"/>
                        </a:rPr>
                        <m:t>𝛂</m:t>
                      </m:r>
                    </m:oMath>
                  </m:oMathPara>
                </a14:m>
                <a:endParaRPr lang="en-US" b="1" dirty="0">
                  <a:latin typeface="Comic Sans MS" pitchFamily="66" charset="0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5201" y="3124012"/>
                <a:ext cx="432048" cy="369332"/>
              </a:xfrm>
              <a:prstGeom prst="rect">
                <a:avLst/>
              </a:prstGeom>
              <a:blipFill rotWithShape="1">
                <a:blip r:embed="rId3"/>
                <a:stretch>
                  <a:fillRect t="-6557" r="-2112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4572000" y="2807655"/>
                <a:ext cx="252028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Comic Sans MS" pitchFamily="66" charset="0"/>
                  </a:rPr>
                  <a:t>C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𝑑</m:t>
                    </m:r>
                  </m:oMath>
                </a14:m>
                <a:endParaRPr lang="en-US" b="0" dirty="0" smtClean="0">
                  <a:latin typeface="Comic Sans MS" pitchFamily="66" charset="0"/>
                  <a:ea typeface="Cambria Math"/>
                </a:endParaRPr>
              </a:p>
              <a:p>
                <a:r>
                  <a:rPr lang="en-US" dirty="0" smtClean="0">
                    <a:latin typeface="Comic Sans MS" pitchFamily="66" charset="0"/>
                  </a:rPr>
                  <a:t>A, B, C - </a:t>
                </a:r>
                <a:r>
                  <a:rPr lang="en-US" dirty="0" err="1" smtClean="0">
                    <a:latin typeface="Comic Sans MS" pitchFamily="66" charset="0"/>
                  </a:rPr>
                  <a:t>necoliniare</a:t>
                </a:r>
                <a:endParaRPr lang="en-US" dirty="0">
                  <a:latin typeface="Comic Sans MS" pitchFamily="66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2807655"/>
                <a:ext cx="2520280" cy="646331"/>
              </a:xfrm>
              <a:prstGeom prst="rect">
                <a:avLst/>
              </a:prstGeom>
              <a:blipFill rotWithShape="1">
                <a:blip r:embed="rId4"/>
                <a:stretch>
                  <a:fillRect l="-1937" t="-3774" b="-150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Connector 16"/>
          <p:cNvCxnSpPr/>
          <p:nvPr/>
        </p:nvCxnSpPr>
        <p:spPr>
          <a:xfrm flipV="1">
            <a:off x="4787260" y="2901059"/>
            <a:ext cx="159893" cy="23520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1592075" y="4292920"/>
            <a:ext cx="2556285" cy="2880320"/>
          </a:xfrm>
          <a:prstGeom prst="rect">
            <a:avLst/>
          </a:prstGeom>
          <a:noFill/>
          <a:ln>
            <a:solidFill>
              <a:schemeClr val="tx1"/>
            </a:solidFill>
          </a:ln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Straight Connector 45"/>
          <p:cNvCxnSpPr/>
          <p:nvPr/>
        </p:nvCxnSpPr>
        <p:spPr>
          <a:xfrm>
            <a:off x="1676579" y="5795306"/>
            <a:ext cx="1876245" cy="20355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2992353" y="5395098"/>
            <a:ext cx="668763" cy="77099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2931656" y="5610640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itchFamily="66" charset="0"/>
              </a:rPr>
              <a:t>O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933627" y="550533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itchFamily="66" charset="0"/>
              </a:rPr>
              <a:t>a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529552" y="5295670"/>
            <a:ext cx="330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b</a:t>
            </a:r>
            <a:endParaRPr lang="en-US" dirty="0"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/>
              <p:cNvSpPr txBox="1"/>
              <p:nvPr/>
            </p:nvSpPr>
            <p:spPr>
              <a:xfrm>
                <a:off x="5580112" y="5334076"/>
                <a:ext cx="185656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Comic Sans MS" pitchFamily="66" charset="0"/>
                  </a:rPr>
                  <a:t>a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∩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𝑏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={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𝑂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}</m:t>
                    </m:r>
                  </m:oMath>
                </a14:m>
                <a:endParaRPr lang="en-US" dirty="0">
                  <a:latin typeface="Comic Sans MS" pitchFamily="66" charset="0"/>
                </a:endParaRPr>
              </a:p>
            </p:txBody>
          </p:sp>
        </mc:Choice>
        <mc:Fallback xmlns=""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112" y="5334076"/>
                <a:ext cx="1856562" cy="369332"/>
              </a:xfrm>
              <a:prstGeom prst="rect">
                <a:avLst/>
              </a:prstGeom>
              <a:blipFill rotWithShape="1">
                <a:blip r:embed="rId5"/>
                <a:stretch>
                  <a:fillRect l="-2623" t="-655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04664"/>
            <a:ext cx="1122363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380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14:prism isInverted="1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9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81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81" tmFilter="0, 0; 0.125,0.2665; 0.25,0.4; 0.375,0.465; 0.5,0.5;  0.625,0.535; 0.75,0.6; 0.875,0.7335; 1,1">
                                          <p:stCondLst>
                                            <p:cond delay="581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90" tmFilter="0, 0; 0.125,0.2665; 0.25,0.4; 0.375,0.465; 0.5,0.5;  0.625,0.535; 0.75,0.6; 0.875,0.7335; 1,1">
                                          <p:stCondLst>
                                            <p:cond delay="115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44" tmFilter="0, 0; 0.125,0.2665; 0.25,0.4; 0.375,0.465; 0.5,0.5;  0.625,0.535; 0.75,0.6; 0.875,0.7335; 1,1">
                                          <p:stCondLst>
                                            <p:cond delay="144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3">
                                          <p:stCondLst>
                                            <p:cond delay="56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45" decel="50000">
                                          <p:stCondLst>
                                            <p:cond delay="592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3">
                                          <p:stCondLst>
                                            <p:cond delay="114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45" decel="50000">
                                          <p:stCondLst>
                                            <p:cond delay="1171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3">
                                          <p:stCondLst>
                                            <p:cond delay="1437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45" decel="50000">
                                          <p:stCondLst>
                                            <p:cond delay="145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3">
                                          <p:stCondLst>
                                            <p:cond delay="1582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45" decel="50000">
                                          <p:stCondLst>
                                            <p:cond delay="1605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59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81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81" tmFilter="0, 0; 0.125,0.2665; 0.25,0.4; 0.375,0.465; 0.5,0.5;  0.625,0.535; 0.75,0.6; 0.875,0.7335; 1,1">
                                          <p:stCondLst>
                                            <p:cond delay="581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90" tmFilter="0, 0; 0.125,0.2665; 0.25,0.4; 0.375,0.465; 0.5,0.5;  0.625,0.535; 0.75,0.6; 0.875,0.7335; 1,1">
                                          <p:stCondLst>
                                            <p:cond delay="115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44" tmFilter="0, 0; 0.125,0.2665; 0.25,0.4; 0.375,0.465; 0.5,0.5;  0.625,0.535; 0.75,0.6; 0.875,0.7335; 1,1">
                                          <p:stCondLst>
                                            <p:cond delay="144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3">
                                          <p:stCondLst>
                                            <p:cond delay="56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45" decel="50000">
                                          <p:stCondLst>
                                            <p:cond delay="592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3">
                                          <p:stCondLst>
                                            <p:cond delay="114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45" decel="50000">
                                          <p:stCondLst>
                                            <p:cond delay="1171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3">
                                          <p:stCondLst>
                                            <p:cond delay="1437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45" decel="50000">
                                          <p:stCondLst>
                                            <p:cond delay="145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3">
                                          <p:stCondLst>
                                            <p:cond delay="1582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45" decel="50000">
                                          <p:stCondLst>
                                            <p:cond delay="1605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9552" y="404664"/>
            <a:ext cx="7467600" cy="4873752"/>
          </a:xfrm>
        </p:spPr>
        <p:txBody>
          <a:bodyPr/>
          <a:lstStyle/>
          <a:p>
            <a:r>
              <a:rPr lang="en-US" dirty="0">
                <a:latin typeface="Comic Sans MS" pitchFamily="66" charset="0"/>
              </a:rPr>
              <a:t>4</a:t>
            </a:r>
            <a:r>
              <a:rPr lang="en-US" dirty="0" smtClean="0">
                <a:latin typeface="Comic Sans MS" pitchFamily="66" charset="0"/>
              </a:rPr>
              <a:t>.) 2 </a:t>
            </a:r>
            <a:r>
              <a:rPr lang="en-US" dirty="0" err="1">
                <a:latin typeface="Comic Sans MS" pitchFamily="66" charset="0"/>
              </a:rPr>
              <a:t>drepte</a:t>
            </a:r>
            <a:r>
              <a:rPr lang="en-US" dirty="0">
                <a:latin typeface="Comic Sans MS" pitchFamily="66" charset="0"/>
              </a:rPr>
              <a:t> </a:t>
            </a:r>
            <a:r>
              <a:rPr lang="en-US" dirty="0" err="1">
                <a:latin typeface="Comic Sans MS" pitchFamily="66" charset="0"/>
              </a:rPr>
              <a:t>paralele</a:t>
            </a:r>
            <a:r>
              <a:rPr lang="en-US" dirty="0">
                <a:latin typeface="Comic Sans MS" pitchFamily="66" charset="0"/>
              </a:rPr>
              <a:t> </a:t>
            </a:r>
            <a:r>
              <a:rPr lang="en-US" dirty="0" err="1">
                <a:latin typeface="Comic Sans MS" pitchFamily="66" charset="0"/>
              </a:rPr>
              <a:t>determina</a:t>
            </a:r>
            <a:r>
              <a:rPr lang="en-US" dirty="0">
                <a:latin typeface="Comic Sans MS" pitchFamily="66" charset="0"/>
              </a:rPr>
              <a:t> un plan.</a:t>
            </a:r>
          </a:p>
          <a:p>
            <a:endParaRPr lang="en-US" dirty="0"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78732" y="980728"/>
            <a:ext cx="2160240" cy="2736304"/>
          </a:xfrm>
          <a:prstGeom prst="rect">
            <a:avLst/>
          </a:prstGeom>
          <a:noFill/>
          <a:ln>
            <a:solidFill>
              <a:schemeClr val="tx1"/>
            </a:solidFill>
          </a:ln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2051720" y="2099796"/>
            <a:ext cx="1440160" cy="24908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619672" y="2348880"/>
            <a:ext cx="1440160" cy="25497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175709" y="180037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a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38910" y="2298948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b</a:t>
            </a:r>
            <a:endParaRPr lang="en-US" dirty="0"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1085099" y="2291700"/>
                <a:ext cx="4395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0" smtClean="0">
                          <a:latin typeface="Cambria Math"/>
                          <a:ea typeface="Cambria Math"/>
                        </a:rPr>
                        <m:t>𝛂</m:t>
                      </m:r>
                    </m:oMath>
                  </m:oMathPara>
                </a14:m>
                <a:endParaRPr lang="en-US" b="1" dirty="0">
                  <a:latin typeface="Comic Sans MS" pitchFamily="66" charset="0"/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5099" y="2291700"/>
                <a:ext cx="439543" cy="369332"/>
              </a:xfrm>
              <a:prstGeom prst="rect">
                <a:avLst/>
              </a:prstGeom>
              <a:blipFill rotWithShape="1">
                <a:blip r:embed="rId2"/>
                <a:stretch>
                  <a:fillRect t="-6557" r="-22222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5390775" y="1691209"/>
            <a:ext cx="936104" cy="369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a   b</a:t>
            </a:r>
            <a:endParaRPr lang="en-US" dirty="0">
              <a:latin typeface="Comic Sans MS" pitchFamily="66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5660107" y="1784393"/>
            <a:ext cx="0" cy="18296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732115" y="1784393"/>
            <a:ext cx="0" cy="18296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5285978" y="2169711"/>
                <a:ext cx="11456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𝛼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=(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𝑎𝑏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US" dirty="0">
                  <a:latin typeface="Comic Sans MS" pitchFamily="66" charset="0"/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5978" y="2169711"/>
                <a:ext cx="1145698" cy="369332"/>
              </a:xfrm>
              <a:prstGeom prst="rect">
                <a:avLst/>
              </a:prstGeom>
              <a:blipFill rotWithShape="1">
                <a:blip r:embed="rId3"/>
                <a:stretch>
                  <a:fillRect t="-6557" r="-744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9" name="Picture 5" descr="C:\Users\utilizator\AppData\Local\Microsoft\Windows\Temporary Internet Files\Content.IE5\T08ZXBF2\MM900296965[1]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01749"/>
            <a:ext cx="39052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utilizator\AppData\Local\Microsoft\Windows\Temporary Internet Files\Content.IE5\3Z9SPGVD\MP900438781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3130" y="5076056"/>
            <a:ext cx="2577879" cy="1781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3701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14:gallery dir="l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5373216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en-US" sz="7200" dirty="0" smtClean="0">
                <a:latin typeface="MV Boli" pitchFamily="2" charset="0"/>
                <a:cs typeface="MV Boli" pitchFamily="2" charset="0"/>
              </a:rPr>
              <a:t>SFARSIT</a:t>
            </a:r>
            <a:endParaRPr lang="en-US" sz="7200" dirty="0">
              <a:latin typeface="MV Boli" pitchFamily="2" charset="0"/>
              <a:cs typeface="MV Boli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260648"/>
            <a:ext cx="7467600" cy="4873752"/>
          </a:xfrm>
        </p:spPr>
        <p:txBody>
          <a:bodyPr/>
          <a:lstStyle/>
          <a:p>
            <a:pPr algn="ctr"/>
            <a:r>
              <a:rPr lang="en-US" dirty="0" err="1" smtClean="0">
                <a:latin typeface="MV Boli" pitchFamily="2" charset="0"/>
                <a:cs typeface="MV Boli" pitchFamily="2" charset="0"/>
              </a:rPr>
              <a:t>Realizator</a:t>
            </a:r>
            <a:r>
              <a:rPr lang="en-US" dirty="0" smtClean="0">
                <a:latin typeface="MV Boli" pitchFamily="2" charset="0"/>
                <a:cs typeface="MV Boli" pitchFamily="2" charset="0"/>
              </a:rPr>
              <a:t>:  </a:t>
            </a:r>
            <a:r>
              <a:rPr lang="en-US" dirty="0" err="1" smtClean="0">
                <a:latin typeface="MV Boli" pitchFamily="2" charset="0"/>
                <a:cs typeface="MV Boli" pitchFamily="2" charset="0"/>
              </a:rPr>
              <a:t>Oprea</a:t>
            </a:r>
            <a:r>
              <a:rPr lang="en-US" dirty="0" smtClean="0">
                <a:latin typeface="MV Boli" pitchFamily="2" charset="0"/>
                <a:cs typeface="MV Boli" pitchFamily="2" charset="0"/>
              </a:rPr>
              <a:t> Gabriela</a:t>
            </a:r>
          </a:p>
          <a:p>
            <a:pPr marL="0" indent="0" algn="ctr">
              <a:buNone/>
            </a:pPr>
            <a:endParaRPr lang="en-US" dirty="0" smtClean="0">
              <a:latin typeface="MV Boli" pitchFamily="2" charset="0"/>
              <a:cs typeface="MV Boli" pitchFamily="2" charset="0"/>
            </a:endParaRPr>
          </a:p>
          <a:p>
            <a:pPr algn="ctr"/>
            <a:r>
              <a:rPr lang="en-US" dirty="0" err="1" smtClean="0">
                <a:latin typeface="MV Boli" pitchFamily="2" charset="0"/>
                <a:cs typeface="MV Boli" pitchFamily="2" charset="0"/>
              </a:rPr>
              <a:t>Clasa</a:t>
            </a:r>
            <a:r>
              <a:rPr lang="en-US" dirty="0" smtClean="0">
                <a:latin typeface="MV Boli" pitchFamily="2" charset="0"/>
                <a:cs typeface="MV Boli" pitchFamily="2" charset="0"/>
              </a:rPr>
              <a:t>: </a:t>
            </a:r>
            <a:r>
              <a:rPr lang="en-US" dirty="0" err="1" smtClean="0">
                <a:latin typeface="MV Boli" pitchFamily="2" charset="0"/>
                <a:cs typeface="MV Boli" pitchFamily="2" charset="0"/>
              </a:rPr>
              <a:t>aVIII</a:t>
            </a:r>
            <a:r>
              <a:rPr lang="en-US" dirty="0" smtClean="0">
                <a:latin typeface="MV Boli" pitchFamily="2" charset="0"/>
                <a:cs typeface="MV Boli" pitchFamily="2" charset="0"/>
              </a:rPr>
              <a:t>-a </a:t>
            </a:r>
            <a:r>
              <a:rPr lang="en-US" dirty="0" err="1" smtClean="0">
                <a:latin typeface="MV Boli" pitchFamily="2" charset="0"/>
                <a:cs typeface="MV Boli" pitchFamily="2" charset="0"/>
              </a:rPr>
              <a:t>A</a:t>
            </a:r>
            <a:endParaRPr lang="en-US" dirty="0" smtClean="0">
              <a:latin typeface="MV Boli" pitchFamily="2" charset="0"/>
              <a:cs typeface="MV Boli" pitchFamily="2" charset="0"/>
            </a:endParaRPr>
          </a:p>
          <a:p>
            <a:pPr algn="ctr"/>
            <a:endParaRPr lang="en-US" dirty="0" smtClean="0">
              <a:latin typeface="MV Boli" pitchFamily="2" charset="0"/>
              <a:cs typeface="MV Boli" pitchFamily="2" charset="0"/>
            </a:endParaRPr>
          </a:p>
          <a:p>
            <a:pPr algn="ctr"/>
            <a:r>
              <a:rPr lang="en-US" dirty="0" err="1" smtClean="0">
                <a:latin typeface="MV Boli" pitchFamily="2" charset="0"/>
                <a:cs typeface="MV Boli" pitchFamily="2" charset="0"/>
              </a:rPr>
              <a:t>Pofesor</a:t>
            </a:r>
            <a:r>
              <a:rPr lang="en-US" dirty="0" smtClean="0">
                <a:latin typeface="MV Boli" pitchFamily="2" charset="0"/>
                <a:cs typeface="MV Boli" pitchFamily="2" charset="0"/>
              </a:rPr>
              <a:t> </a:t>
            </a:r>
            <a:r>
              <a:rPr lang="en-US" dirty="0" err="1" smtClean="0">
                <a:latin typeface="MV Boli" pitchFamily="2" charset="0"/>
                <a:cs typeface="MV Boli" pitchFamily="2" charset="0"/>
              </a:rPr>
              <a:t>coordonator</a:t>
            </a:r>
            <a:r>
              <a:rPr lang="en-US" dirty="0" smtClean="0">
                <a:latin typeface="MV Boli" pitchFamily="2" charset="0"/>
                <a:cs typeface="MV Boli" pitchFamily="2" charset="0"/>
              </a:rPr>
              <a:t>: </a:t>
            </a:r>
            <a:r>
              <a:rPr lang="en-US" dirty="0" err="1" smtClean="0">
                <a:latin typeface="MV Boli" pitchFamily="2" charset="0"/>
                <a:cs typeface="MV Boli" pitchFamily="2" charset="0"/>
              </a:rPr>
              <a:t>Ionescu</a:t>
            </a:r>
            <a:r>
              <a:rPr lang="en-US" dirty="0" smtClean="0">
                <a:latin typeface="MV Boli" pitchFamily="2" charset="0"/>
                <a:cs typeface="MV Boli" pitchFamily="2" charset="0"/>
              </a:rPr>
              <a:t> Claudia</a:t>
            </a:r>
          </a:p>
          <a:p>
            <a:endParaRPr lang="en-US" dirty="0">
              <a:latin typeface="MV Boli" pitchFamily="2" charset="0"/>
              <a:cs typeface="MV Boli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5240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435</TotalTime>
  <Words>267</Words>
  <Application>Microsoft Office PowerPoint</Application>
  <PresentationFormat>On-screen Show (4:3)</PresentationFormat>
  <Paragraphs>91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Oriel</vt:lpstr>
      <vt:lpstr>GEOMENTRIA IN                  SPATIU</vt:lpstr>
      <vt:lpstr>Axiomele geometriei in spatiu</vt:lpstr>
      <vt:lpstr>PowerPoint Presentation</vt:lpstr>
      <vt:lpstr>PowerPoint Presentation</vt:lpstr>
      <vt:lpstr>Determinarea planului</vt:lpstr>
      <vt:lpstr>PowerPoint Presentation</vt:lpstr>
      <vt:lpstr>SFARSIT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utilizator</dc:creator>
  <cp:lastModifiedBy>utilizator</cp:lastModifiedBy>
  <cp:revision>48</cp:revision>
  <dcterms:created xsi:type="dcterms:W3CDTF">2011-01-09T15:20:55Z</dcterms:created>
  <dcterms:modified xsi:type="dcterms:W3CDTF">2011-01-11T16:01:34Z</dcterms:modified>
</cp:coreProperties>
</file>