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87" autoAdjust="0"/>
  </p:normalViewPr>
  <p:slideViewPr>
    <p:cSldViewPr>
      <p:cViewPr>
        <p:scale>
          <a:sx n="100" d="100"/>
          <a:sy n="100" d="100"/>
        </p:scale>
        <p:origin x="-29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56B47-11FA-45C1-BEC8-C1F5B2AD7CC4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1F7CFD-7C2E-4C0C-B53D-03A9303FC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37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7CFD-7C2E-4C0C-B53D-03A9303FCF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37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F7CFD-7C2E-4C0C-B53D-03A9303FCF6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34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AC7F3B1-347A-4D16-BA18-33E05A5E30CE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7F3B1-347A-4D16-BA18-33E05A5E30CE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7F3B1-347A-4D16-BA18-33E05A5E30CE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AC7F3B1-347A-4D16-BA18-33E05A5E30CE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AC7F3B1-347A-4D16-BA18-33E05A5E30CE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7F3B1-347A-4D16-BA18-33E05A5E30CE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7F3B1-347A-4D16-BA18-33E05A5E30CE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C7F3B1-347A-4D16-BA18-33E05A5E30CE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7F3B1-347A-4D16-BA18-33E05A5E30CE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AC7F3B1-347A-4D16-BA18-33E05A5E30CE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C7F3B1-347A-4D16-BA18-33E05A5E30CE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AC7F3B1-347A-4D16-BA18-33E05A5E30CE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A98662F-5205-489F-9D85-117FA48CD1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2.wav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Relationship Id="rId9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17000">
              <a:schemeClr val="accent6">
                <a:lumMod val="20000"/>
                <a:lumOff val="80000"/>
              </a:schemeClr>
            </a:gs>
            <a:gs pos="99000">
              <a:schemeClr val="accent6">
                <a:lumMod val="50000"/>
              </a:schemeClr>
            </a:gs>
            <a:gs pos="72000">
              <a:schemeClr val="accent6">
                <a:lumMod val="75000"/>
              </a:schemeClr>
            </a:gs>
            <a:gs pos="53000">
              <a:schemeClr val="accent6">
                <a:lumMod val="60000"/>
                <a:lumOff val="40000"/>
              </a:schemeClr>
            </a:gs>
            <a:gs pos="34000">
              <a:schemeClr val="accent6">
                <a:lumMod val="40000"/>
                <a:lumOff val="6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9752" y="1196752"/>
            <a:ext cx="5832648" cy="1872208"/>
          </a:xfr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p3d extrusionH="57150">
              <a:bevelT w="69850" h="69850" prst="divot"/>
            </a:sp3d>
          </a:bodyPr>
          <a:lstStyle/>
          <a:p>
            <a:r>
              <a:rPr lang="en-US" sz="4000" cap="none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GEOMETRIA </a:t>
            </a:r>
            <a:r>
              <a:rPr lang="en-US" sz="4000" cap="none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IN     	            SPATIU</a:t>
            </a:r>
            <a:endParaRPr lang="en-US" sz="4000" cap="none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896" y="4077072"/>
            <a:ext cx="4752528" cy="1800200"/>
          </a:xfr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Right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noAutofit/>
            <a:sp3d extrusionH="57150">
              <a:bevelT w="57150" h="38100" prst="artDeco"/>
            </a:sp3d>
          </a:bodyPr>
          <a:lstStyle/>
          <a:p>
            <a:endParaRPr lang="en-US" sz="2400" b="0" dirty="0" smtClean="0">
              <a:ln w="18415" cmpd="sng">
                <a:solidFill>
                  <a:srgbClr val="00B050"/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V Boli" pitchFamily="2" charset="0"/>
              <a:cs typeface="MV Boli" pitchFamily="2" charset="0"/>
            </a:endParaRPr>
          </a:p>
          <a:p>
            <a:r>
              <a:rPr lang="en-US" sz="2400" b="0" dirty="0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~</a:t>
            </a:r>
            <a:r>
              <a:rPr lang="en-US" sz="2400" b="0" dirty="0" err="1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Axiomele</a:t>
            </a:r>
            <a:r>
              <a:rPr lang="en-US" sz="2400" b="0" dirty="0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</a:t>
            </a:r>
            <a:r>
              <a:rPr lang="en-US" sz="2400" b="0" dirty="0" err="1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geometriei</a:t>
            </a:r>
            <a:r>
              <a:rPr lang="en-US" sz="2400" b="0" dirty="0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in </a:t>
            </a:r>
            <a:r>
              <a:rPr lang="en-US" sz="2400" b="0" dirty="0" err="1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spatiu</a:t>
            </a:r>
            <a:endParaRPr lang="en-US" sz="2400" b="0" dirty="0" smtClean="0">
              <a:ln w="18415" cmpd="sng">
                <a:solidFill>
                  <a:srgbClr val="00B050"/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V Boli" pitchFamily="2" charset="0"/>
              <a:cs typeface="MV Boli" pitchFamily="2" charset="0"/>
            </a:endParaRPr>
          </a:p>
          <a:p>
            <a:r>
              <a:rPr lang="en-US" sz="2400" b="0" dirty="0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~</a:t>
            </a:r>
            <a:r>
              <a:rPr lang="en-US" sz="2400" b="0" dirty="0" err="1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Determinarea</a:t>
            </a:r>
            <a:r>
              <a:rPr lang="en-US" sz="2400" b="0" dirty="0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</a:t>
            </a:r>
            <a:r>
              <a:rPr lang="en-US" sz="2400" b="0" dirty="0" err="1" smtClean="0">
                <a:ln w="18415" cmpd="sng">
                  <a:solidFill>
                    <a:srgbClr val="00B050"/>
                  </a:solidFill>
                  <a:prstDash val="solid"/>
                </a:ln>
                <a:noFill/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planului</a:t>
            </a:r>
            <a:endParaRPr lang="en-US" sz="2400" b="0" dirty="0" smtClean="0">
              <a:ln w="18415" cmpd="sng">
                <a:solidFill>
                  <a:srgbClr val="00B050"/>
                </a:solidFill>
                <a:prstDash val="solid"/>
              </a:ln>
              <a:noFill/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V Boli" pitchFamily="2" charset="0"/>
              <a:cs typeface="MV Boli" pitchFamily="2" charset="0"/>
            </a:endParaRPr>
          </a:p>
          <a:p>
            <a:endParaRPr lang="en-US" dirty="0" smtClean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lumMod val="9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044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vortex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50"/>
                            </p:stCondLst>
                            <p:childTnLst>
                              <p:par>
                                <p:cTn id="1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50"/>
                            </p:stCondLst>
                            <p:childTnLst>
                              <p:par>
                                <p:cTn id="20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Axiomele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geometriei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in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spatiu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V Boli" pitchFamily="2" charset="0"/>
              <a:cs typeface="MV Boli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>
                    <a:latin typeface="Comic Sans MS" pitchFamily="66" charset="0"/>
                  </a:rPr>
                  <a:t>A1    ~ </a:t>
                </a:r>
                <a:r>
                  <a:rPr lang="en-US" dirty="0" err="1" smtClean="0">
                    <a:latin typeface="Comic Sans MS" pitchFamily="66" charset="0"/>
                  </a:rPr>
                  <a:t>Prin</a:t>
                </a:r>
                <a:r>
                  <a:rPr lang="en-US" dirty="0" smtClean="0">
                    <a:latin typeface="Comic Sans MS" pitchFamily="66" charset="0"/>
                  </a:rPr>
                  <a:t> 2 </a:t>
                </a:r>
                <a:r>
                  <a:rPr lang="en-US" dirty="0" err="1" smtClean="0">
                    <a:latin typeface="Comic Sans MS" pitchFamily="66" charset="0"/>
                  </a:rPr>
                  <a:t>puncte</a:t>
                </a:r>
                <a:r>
                  <a:rPr lang="en-US" dirty="0" smtClean="0">
                    <a:latin typeface="Comic Sans MS" pitchFamily="66" charset="0"/>
                  </a:rPr>
                  <a:t> </a:t>
                </a:r>
                <a:r>
                  <a:rPr lang="en-US" dirty="0" err="1" smtClean="0">
                    <a:latin typeface="Comic Sans MS" pitchFamily="66" charset="0"/>
                  </a:rPr>
                  <a:t>distincte</a:t>
                </a:r>
                <a:r>
                  <a:rPr lang="en-US" dirty="0" smtClean="0">
                    <a:latin typeface="Comic Sans MS" pitchFamily="66" charset="0"/>
                  </a:rPr>
                  <a:t> </a:t>
                </a:r>
                <a:r>
                  <a:rPr lang="en-US" dirty="0" err="1" smtClean="0">
                    <a:latin typeface="Comic Sans MS" pitchFamily="66" charset="0"/>
                  </a:rPr>
                  <a:t>trece</a:t>
                </a:r>
                <a:r>
                  <a:rPr lang="en-US" dirty="0" smtClean="0">
                    <a:latin typeface="Comic Sans MS" pitchFamily="66" charset="0"/>
                  </a:rPr>
                  <a:t> o </a:t>
                </a:r>
                <a:r>
                  <a:rPr lang="en-US" dirty="0" err="1" smtClean="0">
                    <a:latin typeface="Comic Sans MS" pitchFamily="66" charset="0"/>
                  </a:rPr>
                  <a:t>singura</a:t>
                </a:r>
                <a:r>
                  <a:rPr lang="en-US" dirty="0" smtClean="0">
                    <a:latin typeface="Comic Sans MS" pitchFamily="66" charset="0"/>
                  </a:rPr>
                  <a:t> </a:t>
                </a:r>
                <a:r>
                  <a:rPr lang="en-US" dirty="0" err="1" smtClean="0">
                    <a:latin typeface="Comic Sans MS" pitchFamily="66" charset="0"/>
                  </a:rPr>
                  <a:t>dreapta</a:t>
                </a:r>
                <a:r>
                  <a:rPr lang="en-US" dirty="0" smtClean="0">
                    <a:latin typeface="Comic Sans MS" pitchFamily="66" charset="0"/>
                  </a:rPr>
                  <a:t>.</a:t>
                </a:r>
              </a:p>
              <a:p>
                <a:pPr marL="0" indent="0">
                  <a:buNone/>
                </a:pPr>
                <a:endParaRPr lang="en-US" dirty="0" smtClean="0">
                  <a:latin typeface="Comic Sans MS" pitchFamily="66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Comic Sans MS" pitchFamily="66" charset="0"/>
                  </a:rPr>
                  <a:t> </a:t>
                </a:r>
                <a:endParaRPr lang="en-US" dirty="0" smtClean="0">
                  <a:latin typeface="Comic Sans MS" pitchFamily="66" charset="0"/>
                </a:endParaRPr>
              </a:p>
              <a:p>
                <a:endParaRPr lang="en-US" dirty="0" smtClean="0">
                  <a:latin typeface="Comic Sans MS" pitchFamily="66" charset="0"/>
                </a:endParaRPr>
              </a:p>
              <a:p>
                <a:r>
                  <a:rPr lang="en-US" dirty="0" smtClean="0">
                    <a:latin typeface="Comic Sans MS" pitchFamily="66" charset="0"/>
                  </a:rPr>
                  <a:t>A2    </a:t>
                </a:r>
                <a:r>
                  <a:rPr lang="en-US" dirty="0">
                    <a:latin typeface="Comic Sans MS" pitchFamily="66" charset="0"/>
                  </a:rPr>
                  <a:t>~ </a:t>
                </a:r>
                <a:r>
                  <a:rPr lang="en-US" dirty="0" err="1">
                    <a:latin typeface="Comic Sans MS" pitchFamily="66" charset="0"/>
                  </a:rPr>
                  <a:t>Prin</a:t>
                </a:r>
                <a:r>
                  <a:rPr lang="en-US" dirty="0">
                    <a:latin typeface="Comic Sans MS" pitchFamily="66" charset="0"/>
                  </a:rPr>
                  <a:t> 3 </a:t>
                </a:r>
                <a:r>
                  <a:rPr lang="en-US" dirty="0" err="1">
                    <a:latin typeface="Comic Sans MS" pitchFamily="66" charset="0"/>
                  </a:rPr>
                  <a:t>puncte</a:t>
                </a:r>
                <a:r>
                  <a:rPr lang="en-US" dirty="0">
                    <a:latin typeface="Comic Sans MS" pitchFamily="66" charset="0"/>
                  </a:rPr>
                  <a:t> </a:t>
                </a:r>
                <a:r>
                  <a:rPr lang="en-US" dirty="0" err="1">
                    <a:latin typeface="Comic Sans MS" pitchFamily="66" charset="0"/>
                  </a:rPr>
                  <a:t>necoliniare</a:t>
                </a:r>
                <a:r>
                  <a:rPr lang="en-US" dirty="0">
                    <a:latin typeface="Comic Sans MS" pitchFamily="66" charset="0"/>
                  </a:rPr>
                  <a:t> </a:t>
                </a:r>
                <a:r>
                  <a:rPr lang="en-US" dirty="0" err="1">
                    <a:latin typeface="Comic Sans MS" pitchFamily="66" charset="0"/>
                  </a:rPr>
                  <a:t>trece</a:t>
                </a:r>
                <a:r>
                  <a:rPr lang="en-US" dirty="0">
                    <a:latin typeface="Comic Sans MS" pitchFamily="66" charset="0"/>
                  </a:rPr>
                  <a:t> un </a:t>
                </a:r>
                <a:r>
                  <a:rPr lang="en-US" dirty="0" err="1">
                    <a:latin typeface="Comic Sans MS" pitchFamily="66" charset="0"/>
                  </a:rPr>
                  <a:t>singur</a:t>
                </a:r>
                <a:r>
                  <a:rPr lang="en-US" dirty="0">
                    <a:latin typeface="Comic Sans MS" pitchFamily="66" charset="0"/>
                  </a:rPr>
                  <a:t> plan, 3 </a:t>
                </a:r>
                <a:r>
                  <a:rPr lang="en-US" dirty="0" err="1" smtClean="0">
                    <a:latin typeface="Comic Sans MS" pitchFamily="66" charset="0"/>
                  </a:rPr>
                  <a:t>puncte</a:t>
                </a:r>
                <a:r>
                  <a:rPr lang="en-US" dirty="0" smtClean="0">
                    <a:latin typeface="Comic Sans MS" pitchFamily="66" charset="0"/>
                  </a:rPr>
                  <a:t> </a:t>
                </a:r>
                <a:r>
                  <a:rPr lang="en-US" dirty="0" err="1">
                    <a:latin typeface="Comic Sans MS" pitchFamily="66" charset="0"/>
                  </a:rPr>
                  <a:t>necoliniare</a:t>
                </a:r>
                <a:r>
                  <a:rPr lang="en-US" dirty="0">
                    <a:latin typeface="Comic Sans MS" pitchFamily="66" charset="0"/>
                  </a:rPr>
                  <a:t> </a:t>
                </a:r>
                <a:r>
                  <a:rPr lang="en-US" dirty="0" err="1">
                    <a:latin typeface="Comic Sans MS" pitchFamily="66" charset="0"/>
                  </a:rPr>
                  <a:t>determina</a:t>
                </a:r>
                <a:r>
                  <a:rPr lang="en-US" dirty="0">
                    <a:latin typeface="Comic Sans MS" pitchFamily="66" charset="0"/>
                  </a:rPr>
                  <a:t> un </a:t>
                </a:r>
                <a:r>
                  <a:rPr lang="en-US" dirty="0" smtClean="0">
                    <a:latin typeface="Comic Sans MS" pitchFamily="66" charset="0"/>
                  </a:rPr>
                  <a:t>plan.</a:t>
                </a:r>
              </a:p>
              <a:p>
                <a:pPr marL="0" indent="0">
                  <a:buNone/>
                </a:pPr>
                <a:r>
                  <a:rPr lang="en-US" dirty="0" smtClean="0">
                    <a:latin typeface="Comic Sans MS" pitchFamily="66" charset="0"/>
                  </a:rPr>
                  <a:t>                </a:t>
                </a:r>
              </a:p>
              <a:p>
                <a:pPr marL="0" indent="0">
                  <a:buNone/>
                </a:pPr>
                <a:r>
                  <a:rPr lang="en-US" dirty="0" smtClean="0">
                    <a:latin typeface="Comic Sans MS" pitchFamily="66" charset="0"/>
                  </a:rPr>
                  <a:t>                        </a:t>
                </a:r>
                <a:endParaRPr lang="en-US" dirty="0">
                  <a:latin typeface="Comic Sans MS" pitchFamily="66" charset="0"/>
                </a:endParaRPr>
              </a:p>
              <a:p>
                <a:pPr marL="0" lvl="0" indent="0">
                  <a:buClr>
                    <a:srgbClr val="FE8637"/>
                  </a:buClr>
                  <a:buNone/>
                </a:pPr>
                <a:r>
                  <a:rPr lang="en-US" dirty="0" smtClean="0">
                    <a:latin typeface="Comic Sans MS" pitchFamily="66" charset="0"/>
                  </a:rPr>
                  <a:t>                   </a:t>
                </a:r>
                <a14:m>
                  <m:oMath xmlns:m="http://schemas.openxmlformats.org/officeDocument/2006/math">
                    <m:r>
                      <a:rPr lang="en-US" b="1" i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𝛂</m:t>
                    </m:r>
                  </m:oMath>
                </a14:m>
                <a:endParaRPr lang="en-US" b="1" dirty="0">
                  <a:solidFill>
                    <a:prstClr val="black"/>
                  </a:solidFill>
                  <a:latin typeface="Comic Sans MS" pitchFamily="66" charset="0"/>
                </a:endParaRPr>
              </a:p>
              <a:p>
                <a:pPr marL="0" lvl="0" indent="0">
                  <a:buClr>
                    <a:srgbClr val="FE8637"/>
                  </a:buClr>
                  <a:buNone/>
                </a:pPr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5"/>
                <a:stretch>
                  <a:fillRect l="-1224" t="-10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/>
          <p:cNvCxnSpPr/>
          <p:nvPr/>
        </p:nvCxnSpPr>
        <p:spPr>
          <a:xfrm>
            <a:off x="1331640" y="3140968"/>
            <a:ext cx="27363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220072" y="2420333"/>
                <a:ext cx="2304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Comic Sans MS" pitchFamily="66" charset="0"/>
                  </a:rPr>
                  <a:t>A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≠</m:t>
                    </m:r>
                  </m:oMath>
                </a14:m>
                <a:r>
                  <a:rPr lang="en-US" dirty="0" smtClean="0">
                    <a:latin typeface="Comic Sans MS" pitchFamily="66" charset="0"/>
                  </a:rPr>
                  <a:t> B  </a:t>
                </a:r>
                <a:r>
                  <a:rPr lang="en-US" dirty="0" err="1" smtClean="0">
                    <a:latin typeface="Comic Sans MS" pitchFamily="66" charset="0"/>
                  </a:rPr>
                  <a:t>dreapta</a:t>
                </a:r>
                <a:r>
                  <a:rPr lang="en-US" dirty="0" smtClean="0">
                    <a:latin typeface="Comic Sans MS" pitchFamily="66" charset="0"/>
                  </a:rPr>
                  <a:t> AB</a:t>
                </a:r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2420333"/>
                <a:ext cx="2304256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2116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2369627" y="4526246"/>
                <a:ext cx="2232248" cy="216024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C73C0D1E-36A6-46F2-B0D7-A001110AFB23}" type="mathplaceholder">
                        <a:rPr lang="en-US" i="1" smtClean="0">
                          <a:latin typeface="Cambria Math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9627" y="4526246"/>
                <a:ext cx="2232248" cy="216024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356864" y="4994296"/>
            <a:ext cx="396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 </a:t>
            </a:r>
          </a:p>
          <a:p>
            <a:r>
              <a:rPr lang="en-US" sz="1400" dirty="0">
                <a:latin typeface="Comic Sans MS" pitchFamily="66" charset="0"/>
              </a:rPr>
              <a:t>x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    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68688" y="5283199"/>
            <a:ext cx="452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C</a:t>
            </a:r>
          </a:p>
          <a:p>
            <a:pPr>
              <a:tabLst>
                <a:tab pos="36000" algn="l"/>
              </a:tabLst>
            </a:pPr>
            <a:r>
              <a:rPr lang="en-US" sz="1400" dirty="0">
                <a:latin typeface="Comic Sans MS" pitchFamily="66" charset="0"/>
              </a:rPr>
              <a:t>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89853" y="5283200"/>
            <a:ext cx="584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</a:t>
            </a:r>
          </a:p>
          <a:p>
            <a:r>
              <a:rPr lang="en-US" sz="1400" dirty="0">
                <a:latin typeface="Comic Sans MS" pitchFamily="66" charset="0"/>
              </a:rPr>
              <a:t>x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543267" y="2643372"/>
            <a:ext cx="2877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  <a:cs typeface="Angsana New" pitchFamily="18" charset="-34"/>
              </a:rPr>
              <a:t>A                        B     </a:t>
            </a:r>
          </a:p>
          <a:p>
            <a:r>
              <a:rPr lang="en-US" sz="1400" dirty="0" smtClean="0">
                <a:latin typeface="Comic Sans MS" pitchFamily="66" charset="0"/>
                <a:cs typeface="Angsana New" pitchFamily="18" charset="-34"/>
              </a:rPr>
              <a:t>x</a:t>
            </a:r>
            <a:r>
              <a:rPr lang="en-US" dirty="0" smtClean="0">
                <a:latin typeface="Comic Sans MS" pitchFamily="66" charset="0"/>
                <a:cs typeface="Angsana New" pitchFamily="18" charset="-34"/>
              </a:rPr>
              <a:t>                        </a:t>
            </a:r>
            <a:r>
              <a:rPr lang="en-US" sz="1400" dirty="0" smtClean="0">
                <a:latin typeface="Comic Sans MS" pitchFamily="66" charset="0"/>
                <a:cs typeface="Angsana New" pitchFamily="18" charset="-34"/>
              </a:rPr>
              <a:t> </a:t>
            </a:r>
            <a:r>
              <a:rPr lang="en-US" sz="1400" dirty="0" err="1" smtClean="0">
                <a:latin typeface="Comic Sans MS" pitchFamily="66" charset="0"/>
                <a:cs typeface="Angsana New" pitchFamily="18" charset="-34"/>
              </a:rPr>
              <a:t>x</a:t>
            </a:r>
            <a:r>
              <a:rPr lang="en-US" sz="1400" dirty="0" smtClean="0">
                <a:latin typeface="Comic Sans MS" pitchFamily="66" charset="0"/>
                <a:cs typeface="Angsana New" pitchFamily="18" charset="-34"/>
              </a:rPr>
              <a:t>    </a:t>
            </a:r>
            <a:endParaRPr lang="en-US" sz="1600" dirty="0">
              <a:latin typeface="Comic Sans MS" pitchFamily="66" charset="0"/>
              <a:cs typeface="Angsana New" pitchFamily="18" charset="-3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5508104" y="5085184"/>
                <a:ext cx="20162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=(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𝐴𝐵𝐶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5085184"/>
                <a:ext cx="2016224" cy="369332"/>
              </a:xfrm>
              <a:prstGeom prst="rect">
                <a:avLst/>
              </a:prstGeom>
              <a:blipFill rotWithShape="1">
                <a:blip r:embed="rId8"/>
                <a:stretch>
                  <a:fillRect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011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14:ripple/>
        <p:sndAc>
          <p:stSnd>
            <p:snd r:embed="rId3" name="wind.wav"/>
          </p:stSnd>
        </p:sndAc>
      </p:transition>
    </mc:Choice>
    <mc:Fallback xmlns="">
      <p:transition spd="slow" advClick="0" advTm="7000">
        <p:fade/>
        <p:sndAc>
          <p:stSnd>
            <p:snd r:embed="rId9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A3     ~</a:t>
            </a:r>
            <a:r>
              <a:rPr lang="en-US" dirty="0" err="1" smtClean="0">
                <a:latin typeface="Comic Sans MS" pitchFamily="66" charset="0"/>
              </a:rPr>
              <a:t>Daca</a:t>
            </a:r>
            <a:r>
              <a:rPr lang="en-US" dirty="0" smtClean="0">
                <a:latin typeface="Comic Sans MS" pitchFamily="66" charset="0"/>
              </a:rPr>
              <a:t> 2 </a:t>
            </a:r>
            <a:r>
              <a:rPr lang="en-US" dirty="0" err="1" smtClean="0">
                <a:latin typeface="Comic Sans MS" pitchFamily="66" charset="0"/>
              </a:rPr>
              <a:t>puncte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distincte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sunt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incluse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intr</a:t>
            </a:r>
            <a:r>
              <a:rPr lang="en-US" dirty="0" smtClean="0">
                <a:latin typeface="Comic Sans MS" pitchFamily="66" charset="0"/>
              </a:rPr>
              <a:t>-un plan </a:t>
            </a:r>
            <a:r>
              <a:rPr lang="en-US" dirty="0" err="1" smtClean="0">
                <a:latin typeface="Comic Sans MS" pitchFamily="66" charset="0"/>
              </a:rPr>
              <a:t>atunci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dreapta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determinata</a:t>
            </a:r>
            <a:r>
              <a:rPr lang="en-US" dirty="0" smtClean="0">
                <a:latin typeface="Comic Sans MS" pitchFamily="66" charset="0"/>
              </a:rPr>
              <a:t> de </a:t>
            </a:r>
            <a:r>
              <a:rPr lang="en-US" dirty="0" err="1" smtClean="0">
                <a:latin typeface="Comic Sans MS" pitchFamily="66" charset="0"/>
              </a:rPr>
              <a:t>ele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este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inclusa</a:t>
            </a:r>
            <a:r>
              <a:rPr lang="en-US" dirty="0" smtClean="0">
                <a:latin typeface="Comic Sans MS" pitchFamily="66" charset="0"/>
              </a:rPr>
              <a:t> in plan.</a:t>
            </a: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A4     ~</a:t>
            </a:r>
            <a:r>
              <a:rPr lang="en-US" dirty="0" err="1" smtClean="0">
                <a:latin typeface="Comic Sans MS" pitchFamily="66" charset="0"/>
              </a:rPr>
              <a:t>Daca</a:t>
            </a:r>
            <a:r>
              <a:rPr lang="en-US" dirty="0" smtClean="0">
                <a:latin typeface="Comic Sans MS" pitchFamily="66" charset="0"/>
              </a:rPr>
              <a:t> 2 plane au un </a:t>
            </a:r>
            <a:r>
              <a:rPr lang="en-US" dirty="0" err="1" smtClean="0">
                <a:latin typeface="Comic Sans MS" pitchFamily="66" charset="0"/>
              </a:rPr>
              <a:t>punct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comun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atunci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intersectia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lor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este</a:t>
            </a:r>
            <a:r>
              <a:rPr lang="en-US" dirty="0" smtClean="0">
                <a:latin typeface="Comic Sans MS" pitchFamily="66" charset="0"/>
              </a:rPr>
              <a:t> o </a:t>
            </a:r>
            <a:r>
              <a:rPr lang="en-US" dirty="0" err="1" smtClean="0">
                <a:latin typeface="Comic Sans MS" pitchFamily="66" charset="0"/>
              </a:rPr>
              <a:t>dreapta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endParaRPr lang="en-US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403648" y="1700808"/>
                <a:ext cx="2016224" cy="18002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A12573C1-6AEF-42C1-901D-EADEEC4D5E2B}" type="mathplaceholder">
                        <a:rPr lang="en-US" i="1" smtClean="0">
                          <a:latin typeface="Cambria Math"/>
                        </a:rPr>
                        <a:t>Type equation here.</a:t>
                      </a:fl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1700808"/>
                <a:ext cx="2016224" cy="18002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259632" y="2421671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𝛂</m:t>
                      </m:r>
                    </m:oMath>
                  </m:oMathPara>
                </a14:m>
                <a:endParaRPr lang="en-US" b="1" dirty="0">
                  <a:latin typeface="MV Boli" pitchFamily="2" charset="0"/>
                  <a:cs typeface="MV Boli" pitchFamily="2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2421671"/>
                <a:ext cx="432048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4918" r="-26761" b="-278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799820" y="2608019"/>
            <a:ext cx="1440160" cy="1080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18869" y="2173506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</a:t>
            </a:r>
            <a:r>
              <a:rPr lang="en-US" sz="1400" dirty="0" smtClean="0">
                <a:latin typeface="Comic Sans MS" pitchFamily="66" charset="0"/>
              </a:rPr>
              <a:t>x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1651" y="2227014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</a:t>
            </a:r>
          </a:p>
          <a:p>
            <a:r>
              <a:rPr lang="en-US" sz="1400" dirty="0" smtClean="0">
                <a:latin typeface="Comic Sans MS" pitchFamily="66" charset="0"/>
              </a:rPr>
              <a:t>x</a:t>
            </a:r>
            <a:endParaRPr lang="en-US" sz="1400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364088" y="1988840"/>
                <a:ext cx="1008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A,B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1988840"/>
                <a:ext cx="1008112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5455" t="-8197" r="-9091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1043608" y="4293096"/>
            <a:ext cx="1224136" cy="1080120"/>
          </a:xfrm>
          <a:prstGeom prst="rect">
            <a:avLst/>
          </a:prstGeom>
          <a:noFill/>
          <a:ln>
            <a:solidFill>
              <a:schemeClr val="tx1"/>
            </a:solidFill>
          </a:ln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613145" y="4833156"/>
            <a:ext cx="1309197" cy="1223184"/>
          </a:xfrm>
          <a:prstGeom prst="rect">
            <a:avLst/>
          </a:prstGeom>
          <a:noFill/>
          <a:ln w="19050">
            <a:solidFill>
              <a:schemeClr val="tx1"/>
            </a:solidFill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383196" y="5174435"/>
            <a:ext cx="544959" cy="3600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681026" y="4149080"/>
                <a:ext cx="2569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𝛽</m:t>
                      </m:r>
                    </m:oMath>
                  </m:oMathPara>
                </a14:m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1026" y="4149080"/>
                <a:ext cx="256927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7143" t="-6667" r="-73810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322946" y="5391046"/>
                <a:ext cx="3939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0" smtClean="0">
                          <a:latin typeface="Cambria Math"/>
                          <a:ea typeface="Cambria Math"/>
                        </a:rPr>
                        <m:t>𝛂</m:t>
                      </m:r>
                    </m:oMath>
                  </m:oMathPara>
                </a14:m>
                <a:endParaRPr lang="en-US" b="1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2946" y="5391046"/>
                <a:ext cx="393907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6557" r="-29231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1106071" y="5444748"/>
            <a:ext cx="435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36094" y="4896902"/>
            <a:ext cx="33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</a:t>
            </a:r>
            <a:endParaRPr lang="en-US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887924" y="4347772"/>
                <a:ext cx="29523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i="1" smtClean="0">
                          <a:latin typeface="Cambria Math"/>
                          <a:ea typeface="Cambria Math"/>
                        </a:rPr>
                        <m:t>∩</m:t>
                      </m:r>
                      <m:r>
                        <a:rPr lang="en-US" i="1" smtClean="0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∩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𝐴𝐵</m:t>
                      </m:r>
                    </m:oMath>
                  </m:oMathPara>
                </a14:m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7924" y="4347772"/>
                <a:ext cx="2952328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6557" r="-1653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061" y="1487706"/>
            <a:ext cx="1371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60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9000">
        <p:pull/>
      </p:transition>
    </mc:Choice>
    <mc:Fallback xmlns="">
      <p:transition spd="slow" advClick="0" advTm="9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476672"/>
            <a:ext cx="7529264" cy="599728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A5     ~In </a:t>
            </a:r>
            <a:r>
              <a:rPr lang="en-US" dirty="0" err="1" smtClean="0">
                <a:latin typeface="Comic Sans MS" pitchFamily="66" charset="0"/>
              </a:rPr>
              <a:t>spatiu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exista</a:t>
            </a:r>
            <a:r>
              <a:rPr lang="en-US" dirty="0" smtClean="0">
                <a:latin typeface="Comic Sans MS" pitchFamily="66" charset="0"/>
              </a:rPr>
              <a:t> 4 </a:t>
            </a:r>
            <a:r>
              <a:rPr lang="en-US" dirty="0" err="1" smtClean="0">
                <a:latin typeface="Comic Sans MS" pitchFamily="66" charset="0"/>
              </a:rPr>
              <a:t>puncte</a:t>
            </a:r>
            <a:r>
              <a:rPr lang="en-US" dirty="0" smtClean="0">
                <a:latin typeface="Comic Sans MS" pitchFamily="66" charset="0"/>
              </a:rPr>
              <a:t> situate in </a:t>
            </a:r>
            <a:r>
              <a:rPr lang="en-US" dirty="0" err="1" smtClean="0">
                <a:latin typeface="Comic Sans MS" pitchFamily="66" charset="0"/>
              </a:rPr>
              <a:t>acelasi</a:t>
            </a:r>
            <a:r>
              <a:rPr lang="en-US" dirty="0" smtClean="0">
                <a:latin typeface="Comic Sans MS" pitchFamily="66" charset="0"/>
              </a:rPr>
              <a:t> plan (</a:t>
            </a:r>
            <a:r>
              <a:rPr lang="en-US" dirty="0" err="1" smtClean="0">
                <a:latin typeface="Comic Sans MS" pitchFamily="66" charset="0"/>
              </a:rPr>
              <a:t>necoplanare</a:t>
            </a:r>
            <a:r>
              <a:rPr lang="en-US" dirty="0" smtClean="0">
                <a:latin typeface="Comic Sans MS" pitchFamily="66" charset="0"/>
              </a:rPr>
              <a:t>).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19672" y="1556792"/>
            <a:ext cx="1656184" cy="2088232"/>
          </a:xfrm>
          <a:prstGeom prst="rect">
            <a:avLst/>
          </a:prstGeom>
          <a:noFill/>
          <a:ln>
            <a:solidFill>
              <a:schemeClr val="tx1"/>
            </a:solidFill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331640" y="2516343"/>
                <a:ext cx="3600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𝛂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2516343"/>
                <a:ext cx="360040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333" r="-2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818000" y="2119100"/>
            <a:ext cx="396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</a:t>
            </a:r>
          </a:p>
          <a:p>
            <a:r>
              <a:rPr lang="en-US" sz="1400" dirty="0" smtClean="0">
                <a:latin typeface="Comic Sans MS" pitchFamily="66" charset="0"/>
              </a:rPr>
              <a:t>x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3520" y="2023973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C</a:t>
            </a:r>
          </a:p>
          <a:p>
            <a:r>
              <a:rPr lang="en-US" sz="1400" dirty="0" smtClean="0">
                <a:latin typeface="Comic Sans MS" pitchFamily="66" charset="0"/>
              </a:rPr>
              <a:t>x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59689" y="2224938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</a:t>
            </a:r>
          </a:p>
          <a:p>
            <a:r>
              <a:rPr lang="en-US" sz="1400" dirty="0">
                <a:latin typeface="Comic Sans MS" pitchFamily="66" charset="0"/>
              </a:rPr>
              <a:t>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10387" y="1441069"/>
            <a:ext cx="660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D</a:t>
            </a:r>
          </a:p>
          <a:p>
            <a:r>
              <a:rPr lang="en-US" sz="1400" dirty="0">
                <a:latin typeface="Comic Sans MS" pitchFamily="66" charset="0"/>
              </a:rPr>
              <a:t>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283968" y="1743313"/>
                <a:ext cx="30963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Comic Sans MS" pitchFamily="66" charset="0"/>
                  </a:rPr>
                  <a:t>A,B,C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endParaRPr lang="en-US" dirty="0" smtClean="0">
                  <a:latin typeface="Comic Sans MS" pitchFamily="66" charset="0"/>
                  <a:ea typeface="Cambria Math"/>
                </a:endParaRPr>
              </a:p>
              <a:p>
                <a:r>
                  <a:rPr lang="en-US" dirty="0" smtClean="0">
                    <a:latin typeface="Comic Sans MS" pitchFamily="66" charset="0"/>
                  </a:rPr>
                  <a:t>D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1743313"/>
                <a:ext cx="3096344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1772" t="-3774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 flipV="1">
            <a:off x="4542408" y="2156169"/>
            <a:ext cx="144016" cy="1375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107408" y="2535349"/>
            <a:ext cx="4209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A,B,C,D – </a:t>
            </a:r>
            <a:r>
              <a:rPr lang="en-US" dirty="0" err="1" smtClean="0">
                <a:latin typeface="Comic Sans MS" pitchFamily="66" charset="0"/>
              </a:rPr>
              <a:t>necoplanare</a:t>
            </a:r>
            <a:r>
              <a:rPr lang="en-US" dirty="0" smtClean="0">
                <a:latin typeface="Comic Sans MS" pitchFamily="66" charset="0"/>
              </a:rPr>
              <a:t> (</a:t>
            </a:r>
            <a:r>
              <a:rPr lang="en-US" dirty="0" err="1" smtClean="0">
                <a:latin typeface="Comic Sans MS" pitchFamily="66" charset="0"/>
              </a:rPr>
              <a:t>nesituate</a:t>
            </a:r>
            <a:r>
              <a:rPr lang="en-US" dirty="0" smtClean="0">
                <a:latin typeface="Comic Sans MS" pitchFamily="66" charset="0"/>
              </a:rPr>
              <a:t> in </a:t>
            </a:r>
            <a:r>
              <a:rPr lang="en-US" dirty="0" err="1" smtClean="0">
                <a:latin typeface="Comic Sans MS" pitchFamily="66" charset="0"/>
              </a:rPr>
              <a:t>acelasi</a:t>
            </a:r>
            <a:r>
              <a:rPr lang="en-US" dirty="0" smtClean="0">
                <a:latin typeface="Comic Sans MS" pitchFamily="66" charset="0"/>
              </a:rPr>
              <a:t> plan)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013176"/>
            <a:ext cx="1139825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614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6000">
        <p14:prism/>
        <p:sndAc>
          <p:stSnd>
            <p:snd r:embed="rId2" name="wind.wav"/>
          </p:stSnd>
        </p:sndAc>
      </p:transition>
    </mc:Choice>
    <mc:Fallback xmlns="">
      <p:transition spd="slow" advClick="0" advTm="6000">
        <p:fade/>
        <p:sndAc>
          <p:stSnd>
            <p:snd r:embed="rId6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Determinarea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V Boli" pitchFamily="2" charset="0"/>
                <a:cs typeface="MV Boli" pitchFamily="2" charset="0"/>
              </a:rPr>
              <a:t>planului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4560" y="1556792"/>
            <a:ext cx="7467600" cy="4873752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1) </a:t>
            </a:r>
            <a:r>
              <a:rPr lang="en-US" dirty="0">
                <a:latin typeface="Comic Sans MS" pitchFamily="66" charset="0"/>
              </a:rPr>
              <a:t>3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puncte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necoliniare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determina</a:t>
            </a:r>
            <a:r>
              <a:rPr lang="en-US" dirty="0" smtClean="0">
                <a:latin typeface="Comic Sans MS" pitchFamily="66" charset="0"/>
              </a:rPr>
              <a:t> un plan.</a:t>
            </a:r>
          </a:p>
          <a:p>
            <a:r>
              <a:rPr lang="en-US" dirty="0" smtClean="0">
                <a:latin typeface="Comic Sans MS" pitchFamily="66" charset="0"/>
              </a:rPr>
              <a:t>2) O </a:t>
            </a:r>
            <a:r>
              <a:rPr lang="en-US" dirty="0" err="1" smtClean="0">
                <a:latin typeface="Comic Sans MS" pitchFamily="66" charset="0"/>
              </a:rPr>
              <a:t>dreapta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si</a:t>
            </a:r>
            <a:r>
              <a:rPr lang="en-US" dirty="0" smtClean="0">
                <a:latin typeface="Comic Sans MS" pitchFamily="66" charset="0"/>
              </a:rPr>
              <a:t> un </a:t>
            </a:r>
            <a:r>
              <a:rPr lang="en-US" dirty="0" err="1" smtClean="0">
                <a:latin typeface="Comic Sans MS" pitchFamily="66" charset="0"/>
              </a:rPr>
              <a:t>punct</a:t>
            </a:r>
            <a:r>
              <a:rPr lang="en-US" dirty="0" smtClean="0">
                <a:latin typeface="Comic Sans MS" pitchFamily="66" charset="0"/>
              </a:rPr>
              <a:t> exterior </a:t>
            </a:r>
            <a:r>
              <a:rPr lang="en-US" dirty="0" err="1" smtClean="0">
                <a:latin typeface="Comic Sans MS" pitchFamily="66" charset="0"/>
              </a:rPr>
              <a:t>ei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determina</a:t>
            </a:r>
            <a:r>
              <a:rPr lang="en-US" dirty="0" smtClean="0">
                <a:latin typeface="Comic Sans MS" pitchFamily="66" charset="0"/>
              </a:rPr>
              <a:t> un plan.</a:t>
            </a:r>
          </a:p>
          <a:p>
            <a:endParaRPr lang="en-US" dirty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3) 2 </a:t>
            </a:r>
            <a:r>
              <a:rPr lang="en-US" dirty="0" err="1" smtClean="0">
                <a:latin typeface="Comic Sans MS" pitchFamily="66" charset="0"/>
              </a:rPr>
              <a:t>drepte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concurente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determina</a:t>
            </a:r>
            <a:r>
              <a:rPr lang="en-US" dirty="0" smtClean="0">
                <a:latin typeface="Comic Sans MS" pitchFamily="66" charset="0"/>
              </a:rPr>
              <a:t> un plan.</a:t>
            </a: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69312" y="2021189"/>
            <a:ext cx="2160240" cy="3024336"/>
          </a:xfrm>
          <a:prstGeom prst="rect">
            <a:avLst/>
          </a:prstGeom>
          <a:noFill/>
          <a:ln>
            <a:solidFill>
              <a:schemeClr val="tx1"/>
            </a:solidFill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382437" y="3694634"/>
            <a:ext cx="1728192" cy="540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75656" y="3225580"/>
            <a:ext cx="3600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</a:t>
            </a:r>
          </a:p>
          <a:p>
            <a:r>
              <a:rPr lang="en-US" sz="1600" dirty="0">
                <a:latin typeface="Comic Sans MS" pitchFamily="66" charset="0"/>
              </a:rPr>
              <a:t>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49432" y="3259853"/>
            <a:ext cx="33054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</a:t>
            </a:r>
          </a:p>
          <a:p>
            <a:r>
              <a:rPr lang="en-US" sz="1600" dirty="0">
                <a:latin typeface="Comic Sans MS" pitchFamily="66" charset="0"/>
              </a:rPr>
              <a:t>x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70219" y="344607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d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84469" y="2831625"/>
            <a:ext cx="324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C</a:t>
            </a:r>
          </a:p>
          <a:p>
            <a:r>
              <a:rPr lang="en-US" sz="1400" dirty="0">
                <a:latin typeface="Comic Sans MS" pitchFamily="66" charset="0"/>
              </a:rPr>
              <a:t>x</a:t>
            </a:r>
            <a:endParaRPr lang="en-US" sz="1400" dirty="0" smtClean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515201" y="3124012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𝛂</m:t>
                      </m:r>
                    </m:oMath>
                  </m:oMathPara>
                </a14:m>
                <a:endParaRPr lang="en-US" b="1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5201" y="3124012"/>
                <a:ext cx="432048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6557" r="-2112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572000" y="2807655"/>
                <a:ext cx="252028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Comic Sans MS" pitchFamily="66" charset="0"/>
                  </a:rPr>
                  <a:t>C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𝑑</m:t>
                    </m:r>
                  </m:oMath>
                </a14:m>
                <a:endParaRPr lang="en-US" b="0" dirty="0" smtClean="0">
                  <a:latin typeface="Comic Sans MS" pitchFamily="66" charset="0"/>
                  <a:ea typeface="Cambria Math"/>
                </a:endParaRPr>
              </a:p>
              <a:p>
                <a:r>
                  <a:rPr lang="en-US" dirty="0" smtClean="0">
                    <a:latin typeface="Comic Sans MS" pitchFamily="66" charset="0"/>
                  </a:rPr>
                  <a:t>A, B, C - </a:t>
                </a:r>
                <a:r>
                  <a:rPr lang="en-US" dirty="0" err="1" smtClean="0">
                    <a:latin typeface="Comic Sans MS" pitchFamily="66" charset="0"/>
                  </a:rPr>
                  <a:t>necoliniare</a:t>
                </a:r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807655"/>
                <a:ext cx="2520280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1937" t="-3774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/>
          <p:cNvCxnSpPr/>
          <p:nvPr/>
        </p:nvCxnSpPr>
        <p:spPr>
          <a:xfrm flipV="1">
            <a:off x="4787260" y="2901059"/>
            <a:ext cx="159893" cy="2352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592075" y="4292920"/>
            <a:ext cx="2556285" cy="2880320"/>
          </a:xfrm>
          <a:prstGeom prst="rect">
            <a:avLst/>
          </a:prstGeom>
          <a:noFill/>
          <a:ln>
            <a:solidFill>
              <a:schemeClr val="tx1"/>
            </a:solidFill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1676579" y="5795306"/>
            <a:ext cx="1876245" cy="20355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992353" y="5395098"/>
            <a:ext cx="668763" cy="7709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931656" y="5610640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itchFamily="66" charset="0"/>
              </a:rPr>
              <a:t>O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933627" y="550533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itchFamily="66" charset="0"/>
              </a:rPr>
              <a:t>a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529552" y="5295670"/>
            <a:ext cx="330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</a:t>
            </a:r>
            <a:endParaRPr lang="en-US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5580112" y="5334076"/>
                <a:ext cx="18565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Comic Sans MS" pitchFamily="66" charset="0"/>
                  </a:rPr>
                  <a:t>a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∩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={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𝑂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}</m:t>
                    </m:r>
                  </m:oMath>
                </a14:m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5334076"/>
                <a:ext cx="1856562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2623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4664"/>
            <a:ext cx="11223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38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14:prism isInverted="1"/>
      </p:transition>
    </mc:Choice>
    <mc:Fallback xmlns="">
      <p:transition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9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8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81" tmFilter="0, 0; 0.125,0.2665; 0.25,0.4; 0.375,0.465; 0.5,0.5;  0.625,0.535; 0.75,0.6; 0.875,0.7335; 1,1">
                                          <p:stCondLst>
                                            <p:cond delay="581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90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44" tmFilter="0, 0; 0.125,0.2665; 0.25,0.4; 0.375,0.465; 0.5,0.5;  0.625,0.535; 0.75,0.6; 0.875,0.7335; 1,1">
                                          <p:stCondLst>
                                            <p:cond delay="144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3">
                                          <p:stCondLst>
                                            <p:cond delay="56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45" decel="50000">
                                          <p:stCondLst>
                                            <p:cond delay="59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3">
                                          <p:stCondLst>
                                            <p:cond delay="114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45" decel="50000">
                                          <p:stCondLst>
                                            <p:cond delay="1171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3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45" decel="50000">
                                          <p:stCondLst>
                                            <p:cond delay="145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3">
                                          <p:stCondLst>
                                            <p:cond delay="158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45" decel="50000">
                                          <p:stCondLst>
                                            <p:cond delay="1605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404664"/>
            <a:ext cx="7467600" cy="4873752"/>
          </a:xfrm>
        </p:spPr>
        <p:txBody>
          <a:bodyPr/>
          <a:lstStyle/>
          <a:p>
            <a:r>
              <a:rPr lang="en-US" dirty="0">
                <a:latin typeface="Comic Sans MS" pitchFamily="66" charset="0"/>
              </a:rPr>
              <a:t>4</a:t>
            </a:r>
            <a:r>
              <a:rPr lang="en-US" dirty="0" smtClean="0">
                <a:latin typeface="Comic Sans MS" pitchFamily="66" charset="0"/>
              </a:rPr>
              <a:t>.) 2 </a:t>
            </a:r>
            <a:r>
              <a:rPr lang="en-US" dirty="0" err="1">
                <a:latin typeface="Comic Sans MS" pitchFamily="66" charset="0"/>
              </a:rPr>
              <a:t>drepte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>
                <a:latin typeface="Comic Sans MS" pitchFamily="66" charset="0"/>
              </a:rPr>
              <a:t>paralele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err="1">
                <a:latin typeface="Comic Sans MS" pitchFamily="66" charset="0"/>
              </a:rPr>
              <a:t>determina</a:t>
            </a:r>
            <a:r>
              <a:rPr lang="en-US" dirty="0">
                <a:latin typeface="Comic Sans MS" pitchFamily="66" charset="0"/>
              </a:rPr>
              <a:t> un plan.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78732" y="980728"/>
            <a:ext cx="2160240" cy="2736304"/>
          </a:xfrm>
          <a:prstGeom prst="rect">
            <a:avLst/>
          </a:prstGeom>
          <a:noFill/>
          <a:ln>
            <a:solidFill>
              <a:schemeClr val="tx1"/>
            </a:solidFill>
          </a:ln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2051720" y="2099796"/>
            <a:ext cx="1440160" cy="2490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19672" y="2348880"/>
            <a:ext cx="1440160" cy="2549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75709" y="180037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38910" y="2298948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</a:t>
            </a:r>
            <a:endParaRPr lang="en-US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085099" y="2291700"/>
                <a:ext cx="4395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𝛂</m:t>
                      </m:r>
                    </m:oMath>
                  </m:oMathPara>
                </a14:m>
                <a:endParaRPr lang="en-US" b="1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099" y="2291700"/>
                <a:ext cx="439543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6557" r="-22222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5390775" y="1691209"/>
            <a:ext cx="936104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   b</a:t>
            </a:r>
            <a:endParaRPr lang="en-US" dirty="0">
              <a:latin typeface="Comic Sans MS" pitchFamily="66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5660107" y="1784393"/>
            <a:ext cx="0" cy="1829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732115" y="1784393"/>
            <a:ext cx="0" cy="1829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285978" y="2169711"/>
                <a:ext cx="11456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=(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𝑎𝑏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5978" y="2169711"/>
                <a:ext cx="1145698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6557" r="-744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9" name="Picture 5" descr="C:\Users\utilizator\AppData\Local\Microsoft\Windows\Temporary Internet Files\Content.IE5\T08ZXBF2\MM900296965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01749"/>
            <a:ext cx="3905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tilizator\AppData\Local\Microsoft\Windows\Temporary Internet Files\Content.IE5\3Z9SPGVD\MP900438781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3130" y="5076056"/>
            <a:ext cx="2577879" cy="1781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70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14:gallery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537321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>
                <a:latin typeface="MV Boli" pitchFamily="2" charset="0"/>
                <a:cs typeface="MV Boli" pitchFamily="2" charset="0"/>
              </a:rPr>
              <a:t>SFARSIT</a:t>
            </a:r>
            <a:endParaRPr lang="en-US" sz="72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260648"/>
            <a:ext cx="7467600" cy="4873752"/>
          </a:xfrm>
        </p:spPr>
        <p:txBody>
          <a:bodyPr/>
          <a:lstStyle/>
          <a:p>
            <a:pPr algn="ctr"/>
            <a:r>
              <a:rPr lang="en-US" dirty="0" err="1" smtClean="0">
                <a:latin typeface="MV Boli" pitchFamily="2" charset="0"/>
                <a:cs typeface="MV Boli" pitchFamily="2" charset="0"/>
              </a:rPr>
              <a:t>Realizator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:  </a:t>
            </a:r>
            <a:r>
              <a:rPr lang="en-US" dirty="0" err="1" smtClean="0">
                <a:latin typeface="MV Boli" pitchFamily="2" charset="0"/>
                <a:cs typeface="MV Boli" pitchFamily="2" charset="0"/>
              </a:rPr>
              <a:t>Oprea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 Gabriela</a:t>
            </a:r>
          </a:p>
          <a:p>
            <a:pPr marL="0" indent="0" algn="ctr">
              <a:buNone/>
            </a:pPr>
            <a:endParaRPr lang="en-US" dirty="0" smtClean="0">
              <a:latin typeface="MV Boli" pitchFamily="2" charset="0"/>
              <a:cs typeface="MV Boli" pitchFamily="2" charset="0"/>
            </a:endParaRPr>
          </a:p>
          <a:p>
            <a:pPr algn="ctr"/>
            <a:r>
              <a:rPr lang="en-US" dirty="0" err="1" smtClean="0">
                <a:latin typeface="MV Boli" pitchFamily="2" charset="0"/>
                <a:cs typeface="MV Boli" pitchFamily="2" charset="0"/>
              </a:rPr>
              <a:t>Clasa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: </a:t>
            </a:r>
            <a:r>
              <a:rPr lang="en-US" dirty="0" err="1" smtClean="0">
                <a:latin typeface="MV Boli" pitchFamily="2" charset="0"/>
                <a:cs typeface="MV Boli" pitchFamily="2" charset="0"/>
              </a:rPr>
              <a:t>aVIII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-a </a:t>
            </a:r>
            <a:r>
              <a:rPr lang="en-US" dirty="0" err="1" smtClean="0">
                <a:latin typeface="MV Boli" pitchFamily="2" charset="0"/>
                <a:cs typeface="MV Boli" pitchFamily="2" charset="0"/>
              </a:rPr>
              <a:t>A</a:t>
            </a:r>
            <a:endParaRPr lang="en-US" dirty="0" smtClean="0">
              <a:latin typeface="MV Boli" pitchFamily="2" charset="0"/>
              <a:cs typeface="MV Boli" pitchFamily="2" charset="0"/>
            </a:endParaRPr>
          </a:p>
          <a:p>
            <a:pPr algn="ctr"/>
            <a:endParaRPr lang="en-US" dirty="0" smtClean="0">
              <a:latin typeface="MV Boli" pitchFamily="2" charset="0"/>
              <a:cs typeface="MV Boli" pitchFamily="2" charset="0"/>
            </a:endParaRPr>
          </a:p>
          <a:p>
            <a:pPr algn="ctr"/>
            <a:r>
              <a:rPr lang="en-US" dirty="0" err="1" smtClean="0">
                <a:latin typeface="MV Boli" pitchFamily="2" charset="0"/>
                <a:cs typeface="MV Boli" pitchFamily="2" charset="0"/>
              </a:rPr>
              <a:t>Pofesor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 </a:t>
            </a:r>
            <a:r>
              <a:rPr lang="en-US" dirty="0" err="1" smtClean="0">
                <a:latin typeface="MV Boli" pitchFamily="2" charset="0"/>
                <a:cs typeface="MV Boli" pitchFamily="2" charset="0"/>
              </a:rPr>
              <a:t>coordonator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: </a:t>
            </a:r>
            <a:r>
              <a:rPr lang="en-US" dirty="0" err="1" smtClean="0">
                <a:latin typeface="MV Boli" pitchFamily="2" charset="0"/>
                <a:cs typeface="MV Boli" pitchFamily="2" charset="0"/>
              </a:rPr>
              <a:t>Ionescu</a:t>
            </a:r>
            <a:r>
              <a:rPr lang="en-US" dirty="0" smtClean="0">
                <a:latin typeface="MV Boli" pitchFamily="2" charset="0"/>
                <a:cs typeface="MV Boli" pitchFamily="2" charset="0"/>
              </a:rPr>
              <a:t> Claudia</a:t>
            </a:r>
          </a:p>
          <a:p>
            <a:endParaRPr lang="en-US" dirty="0">
              <a:latin typeface="MV Boli" pitchFamily="2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24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435</TotalTime>
  <Words>267</Words>
  <Application>Microsoft Office PowerPoint</Application>
  <PresentationFormat>On-screen Show (4:3)</PresentationFormat>
  <Paragraphs>91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GEOMETRIA IN                  SPATIU</vt:lpstr>
      <vt:lpstr>Axiomele geometriei in spatiu</vt:lpstr>
      <vt:lpstr>PowerPoint Presentation</vt:lpstr>
      <vt:lpstr>PowerPoint Presentation</vt:lpstr>
      <vt:lpstr>Determinarea planului</vt:lpstr>
      <vt:lpstr>PowerPoint Presentation</vt:lpstr>
      <vt:lpstr>SFARSIT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utilizator</dc:creator>
  <cp:lastModifiedBy>utilizator</cp:lastModifiedBy>
  <cp:revision>49</cp:revision>
  <dcterms:created xsi:type="dcterms:W3CDTF">2011-01-09T15:20:55Z</dcterms:created>
  <dcterms:modified xsi:type="dcterms:W3CDTF">2011-01-18T13:02:19Z</dcterms:modified>
</cp:coreProperties>
</file>